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5143500" cx="9144000"/>
  <p:notesSz cx="6858000" cy="9144000"/>
  <p:embeddedFontLst>
    <p:embeddedFont>
      <p:font typeface="Lexend"/>
      <p:regular r:id="rId49"/>
      <p:bold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font" Target="fonts/Lexend-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font" Target="fonts/Lexend-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4480d9548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4480d9548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f411d2278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f411d2278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c34fc2a00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c34fc2a00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c34fc2a00d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c34fc2a00d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f2d8aa8a29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f2d8aa8a2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36eb90d29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36eb90d29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56b6a8159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56b6a8159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56b6a8159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56b6a8159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56b6a8159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56b6a8159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f2d8aa8a2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f2d8aa8a2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f2d8aa8a2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f2d8aa8a2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f2d8aa8a29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f2d8aa8a29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36eb90d29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36eb90d29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36eb90d293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36eb90d293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353ea54b09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3353ea54b09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353ea54b0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353ea54b0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4337a78db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4337a78db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f2d8aa8a2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f2d8aa8a2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353ea54b09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353ea54b09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f2d8aa8a29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f2d8aa8a2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f2d8aa8a29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1f2d8aa8a29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f2d8aa8a2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f2d8aa8a2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56ed729517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356ed729517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f2d8aa8a29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f2d8aa8a29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36eb90d293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336eb90d293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36eb90d293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336eb90d293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36eb90d293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36eb90d293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f2d8aa8a29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1f2d8aa8a29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bee6e1b950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bee6e1b950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56e3879d2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56e3879d2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bee6e1b950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bee6e1b95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56e3879d21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56e3879d21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c34fc2a00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c34fc2a00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bee6e1b950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bee6e1b950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56e3879d21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56e3879d21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bee6e1b950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2bee6e1b950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bee6e1b950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bee6e1b950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c34fc2a00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c34fc2a00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c34fc2a00d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c34fc2a00d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f2d8aa8a29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f2d8aa8a29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f411d2278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f411d227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4480d9548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4480d954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8E7CC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newyorkdivineragdolls.com/breed-standard-proposa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9.jpg"/><Relationship Id="rId4" Type="http://schemas.openxmlformats.org/officeDocument/2006/relationships/image" Target="../media/image11.jpg"/><Relationship Id="rId5"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93.jpg"/><Relationship Id="rId4" Type="http://schemas.openxmlformats.org/officeDocument/2006/relationships/image" Target="../media/image75.jpg"/><Relationship Id="rId5" Type="http://schemas.openxmlformats.org/officeDocument/2006/relationships/image" Target="../media/image8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19.jpg"/><Relationship Id="rId5" Type="http://schemas.openxmlformats.org/officeDocument/2006/relationships/image" Target="../media/image1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8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4.png"/><Relationship Id="rId4" Type="http://schemas.openxmlformats.org/officeDocument/2006/relationships/image" Target="../media/image18.png"/><Relationship Id="rId5" Type="http://schemas.openxmlformats.org/officeDocument/2006/relationships/image" Target="../media/image3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1.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6.jpg"/><Relationship Id="rId4" Type="http://schemas.openxmlformats.org/officeDocument/2006/relationships/image" Target="../media/image11.jpg"/><Relationship Id="rId5" Type="http://schemas.openxmlformats.org/officeDocument/2006/relationships/image" Target="../media/image31.png"/><Relationship Id="rId6"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3.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1" Type="http://schemas.openxmlformats.org/officeDocument/2006/relationships/image" Target="../media/image36.jpg"/><Relationship Id="rId10" Type="http://schemas.openxmlformats.org/officeDocument/2006/relationships/image" Target="../media/image26.jpg"/><Relationship Id="rId13" Type="http://schemas.openxmlformats.org/officeDocument/2006/relationships/image" Target="../media/image42.jpg"/><Relationship Id="rId12" Type="http://schemas.openxmlformats.org/officeDocument/2006/relationships/image" Target="../media/image37.jpg"/><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34.png"/><Relationship Id="rId15" Type="http://schemas.openxmlformats.org/officeDocument/2006/relationships/image" Target="../media/image52.jpg"/><Relationship Id="rId14" Type="http://schemas.openxmlformats.org/officeDocument/2006/relationships/image" Target="../media/image58.jpg"/><Relationship Id="rId16" Type="http://schemas.openxmlformats.org/officeDocument/2006/relationships/image" Target="../media/image40.jpg"/><Relationship Id="rId5" Type="http://schemas.openxmlformats.org/officeDocument/2006/relationships/image" Target="../media/image28.png"/><Relationship Id="rId6" Type="http://schemas.openxmlformats.org/officeDocument/2006/relationships/image" Target="../media/image41.png"/><Relationship Id="rId7" Type="http://schemas.openxmlformats.org/officeDocument/2006/relationships/image" Target="../media/image29.png"/><Relationship Id="rId8" Type="http://schemas.openxmlformats.org/officeDocument/2006/relationships/image" Target="../media/image38.png"/></Relationships>
</file>

<file path=ppt/slides/_rels/slide32.xml.rels><?xml version="1.0" encoding="UTF-8" standalone="yes"?><Relationships xmlns="http://schemas.openxmlformats.org/package/2006/relationships"><Relationship Id="rId11" Type="http://schemas.openxmlformats.org/officeDocument/2006/relationships/image" Target="../media/image49.jpg"/><Relationship Id="rId10" Type="http://schemas.openxmlformats.org/officeDocument/2006/relationships/image" Target="../media/image50.jpg"/><Relationship Id="rId13" Type="http://schemas.openxmlformats.org/officeDocument/2006/relationships/image" Target="../media/image53.jpg"/><Relationship Id="rId12" Type="http://schemas.openxmlformats.org/officeDocument/2006/relationships/image" Target="../media/image56.jpg"/><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5.jpg"/><Relationship Id="rId4" Type="http://schemas.openxmlformats.org/officeDocument/2006/relationships/image" Target="../media/image46.jpg"/><Relationship Id="rId9" Type="http://schemas.openxmlformats.org/officeDocument/2006/relationships/image" Target="../media/image48.jpg"/><Relationship Id="rId15" Type="http://schemas.openxmlformats.org/officeDocument/2006/relationships/image" Target="../media/image55.jpg"/><Relationship Id="rId14" Type="http://schemas.openxmlformats.org/officeDocument/2006/relationships/image" Target="../media/image57.jpg"/><Relationship Id="rId16" Type="http://schemas.openxmlformats.org/officeDocument/2006/relationships/image" Target="../media/image54.jpg"/><Relationship Id="rId5" Type="http://schemas.openxmlformats.org/officeDocument/2006/relationships/image" Target="../media/image47.jpg"/><Relationship Id="rId6" Type="http://schemas.openxmlformats.org/officeDocument/2006/relationships/image" Target="../media/image43.jpg"/><Relationship Id="rId7" Type="http://schemas.openxmlformats.org/officeDocument/2006/relationships/image" Target="../media/image44.jpg"/><Relationship Id="rId8" Type="http://schemas.openxmlformats.org/officeDocument/2006/relationships/image" Target="../media/image51.jpg"/></Relationships>
</file>

<file path=ppt/slides/_rels/slide33.xml.rels><?xml version="1.0" encoding="UTF-8" standalone="yes"?><Relationships xmlns="http://schemas.openxmlformats.org/package/2006/relationships"><Relationship Id="rId11" Type="http://schemas.openxmlformats.org/officeDocument/2006/relationships/image" Target="../media/image71.jpg"/><Relationship Id="rId10" Type="http://schemas.openxmlformats.org/officeDocument/2006/relationships/image" Target="../media/image61.jpg"/><Relationship Id="rId13" Type="http://schemas.openxmlformats.org/officeDocument/2006/relationships/image" Target="../media/image64.png"/><Relationship Id="rId12" Type="http://schemas.openxmlformats.org/officeDocument/2006/relationships/image" Target="../media/image70.jpg"/><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7.png"/><Relationship Id="rId4" Type="http://schemas.openxmlformats.org/officeDocument/2006/relationships/image" Target="../media/image66.jpg"/><Relationship Id="rId9" Type="http://schemas.openxmlformats.org/officeDocument/2006/relationships/image" Target="../media/image62.jpg"/><Relationship Id="rId14" Type="http://schemas.openxmlformats.org/officeDocument/2006/relationships/image" Target="../media/image68.jpg"/><Relationship Id="rId5" Type="http://schemas.openxmlformats.org/officeDocument/2006/relationships/image" Target="../media/image65.jpg"/><Relationship Id="rId6" Type="http://schemas.openxmlformats.org/officeDocument/2006/relationships/image" Target="../media/image74.jpg"/><Relationship Id="rId7" Type="http://schemas.openxmlformats.org/officeDocument/2006/relationships/image" Target="../media/image60.jpg"/><Relationship Id="rId8" Type="http://schemas.openxmlformats.org/officeDocument/2006/relationships/image" Target="../media/image63.jpg"/></Relationships>
</file>

<file path=ppt/slides/_rels/slide34.xml.rels><?xml version="1.0" encoding="UTF-8" standalone="yes"?><Relationships xmlns="http://schemas.openxmlformats.org/package/2006/relationships"><Relationship Id="rId11" Type="http://schemas.openxmlformats.org/officeDocument/2006/relationships/image" Target="../media/image92.jpg"/><Relationship Id="rId10" Type="http://schemas.openxmlformats.org/officeDocument/2006/relationships/image" Target="../media/image95.jpg"/><Relationship Id="rId12" Type="http://schemas.openxmlformats.org/officeDocument/2006/relationships/image" Target="../media/image100.jpg"/><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73.jpg"/><Relationship Id="rId4" Type="http://schemas.openxmlformats.org/officeDocument/2006/relationships/image" Target="../media/image80.jpg"/><Relationship Id="rId9" Type="http://schemas.openxmlformats.org/officeDocument/2006/relationships/image" Target="../media/image77.jpg"/><Relationship Id="rId5" Type="http://schemas.openxmlformats.org/officeDocument/2006/relationships/image" Target="../media/image96.jpg"/><Relationship Id="rId6" Type="http://schemas.openxmlformats.org/officeDocument/2006/relationships/image" Target="../media/image106.jpg"/><Relationship Id="rId7" Type="http://schemas.openxmlformats.org/officeDocument/2006/relationships/image" Target="../media/image69.jpg"/><Relationship Id="rId8" Type="http://schemas.openxmlformats.org/officeDocument/2006/relationships/image" Target="../media/image8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7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86.png"/><Relationship Id="rId4" Type="http://schemas.openxmlformats.org/officeDocument/2006/relationships/image" Target="../media/image78.png"/><Relationship Id="rId5" Type="http://schemas.openxmlformats.org/officeDocument/2006/relationships/image" Target="../media/image87.png"/></Relationships>
</file>

<file path=ppt/slides/_rels/slide37.xml.rels><?xml version="1.0" encoding="UTF-8" standalone="yes"?><Relationships xmlns="http://schemas.openxmlformats.org/package/2006/relationships"><Relationship Id="rId11" Type="http://schemas.openxmlformats.org/officeDocument/2006/relationships/image" Target="../media/image122.jpg"/><Relationship Id="rId10" Type="http://schemas.openxmlformats.org/officeDocument/2006/relationships/image" Target="../media/image101.png"/><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115.jpg"/><Relationship Id="rId4" Type="http://schemas.openxmlformats.org/officeDocument/2006/relationships/image" Target="../media/image84.jpg"/><Relationship Id="rId9" Type="http://schemas.openxmlformats.org/officeDocument/2006/relationships/image" Target="../media/image83.jpg"/><Relationship Id="rId5" Type="http://schemas.openxmlformats.org/officeDocument/2006/relationships/image" Target="../media/image79.jpg"/><Relationship Id="rId6" Type="http://schemas.openxmlformats.org/officeDocument/2006/relationships/image" Target="../media/image82.jpg"/><Relationship Id="rId7" Type="http://schemas.openxmlformats.org/officeDocument/2006/relationships/image" Target="../media/image89.jpg"/><Relationship Id="rId8" Type="http://schemas.openxmlformats.org/officeDocument/2006/relationships/image" Target="../media/image8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10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99.png"/><Relationship Id="rId4" Type="http://schemas.openxmlformats.org/officeDocument/2006/relationships/image" Target="../media/image116.jpg"/><Relationship Id="rId9" Type="http://schemas.openxmlformats.org/officeDocument/2006/relationships/image" Target="../media/image98.png"/><Relationship Id="rId5" Type="http://schemas.openxmlformats.org/officeDocument/2006/relationships/image" Target="../media/image114.jpg"/><Relationship Id="rId6" Type="http://schemas.openxmlformats.org/officeDocument/2006/relationships/image" Target="../media/image103.png"/><Relationship Id="rId7" Type="http://schemas.openxmlformats.org/officeDocument/2006/relationships/image" Target="../media/image104.jpg"/><Relationship Id="rId8" Type="http://schemas.openxmlformats.org/officeDocument/2006/relationships/image" Target="../media/image12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97.png"/><Relationship Id="rId4" Type="http://schemas.openxmlformats.org/officeDocument/2006/relationships/image" Target="../media/image102.png"/><Relationship Id="rId5" Type="http://schemas.openxmlformats.org/officeDocument/2006/relationships/image" Target="../media/image113.jpg"/></Relationships>
</file>

<file path=ppt/slides/_rels/slide41.xml.rels><?xml version="1.0" encoding="UTF-8" standalone="yes"?><Relationships xmlns="http://schemas.openxmlformats.org/package/2006/relationships"><Relationship Id="rId10" Type="http://schemas.openxmlformats.org/officeDocument/2006/relationships/image" Target="../media/image111.png"/><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120.jpg"/><Relationship Id="rId4" Type="http://schemas.openxmlformats.org/officeDocument/2006/relationships/image" Target="../media/image118.jpg"/><Relationship Id="rId9" Type="http://schemas.openxmlformats.org/officeDocument/2006/relationships/image" Target="../media/image110.png"/><Relationship Id="rId5" Type="http://schemas.openxmlformats.org/officeDocument/2006/relationships/image" Target="../media/image117.jpg"/><Relationship Id="rId6" Type="http://schemas.openxmlformats.org/officeDocument/2006/relationships/image" Target="../media/image23.jpg"/><Relationship Id="rId7" Type="http://schemas.openxmlformats.org/officeDocument/2006/relationships/image" Target="../media/image105.png"/><Relationship Id="rId8" Type="http://schemas.openxmlformats.org/officeDocument/2006/relationships/image" Target="../media/image11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hyperlink" Target="https://tica.org/wp-content/uploads/2025/04/Ragdoll.pdf" TargetMode="External"/><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hyperlink" Target="https://www.oldstylesiamese.com/siameye1.html" TargetMode="External"/><Relationship Id="rId4" Type="http://schemas.openxmlformats.org/officeDocument/2006/relationships/hyperlink" Target="http://messybeast.com/eye-" TargetMode="External"/><Relationship Id="rId5" Type="http://schemas.openxmlformats.org/officeDocument/2006/relationships/hyperlink" Target="http://ragdollhistoricalsociety.org" TargetMode="External"/><Relationship Id="rId6" Type="http://schemas.openxmlformats.org/officeDocument/2006/relationships/hyperlink" Target="http://ragdollstexas.com/Welcome.html#dilutio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6.jpg"/><Relationship Id="rId4" Type="http://schemas.openxmlformats.org/officeDocument/2006/relationships/image" Target="../media/image9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384375" y="1293600"/>
            <a:ext cx="9574500" cy="4018800"/>
          </a:xfrm>
          <a:prstGeom prst="rect">
            <a:avLst/>
          </a:prstGeom>
          <a:noFill/>
          <a:ln>
            <a:noFill/>
          </a:ln>
        </p:spPr>
        <p:txBody>
          <a:bodyPr anchorCtr="0" anchor="t" bIns="91425" lIns="91425" spcFirstLastPara="1" rIns="91425" wrap="square" tIns="91425">
            <a:noAutofit/>
          </a:bodyPr>
          <a:lstStyle/>
          <a:p>
            <a:pPr indent="457200" lvl="0" marL="2743200" marR="609600" rtl="0" algn="l">
              <a:lnSpc>
                <a:spcPct val="114000"/>
              </a:lnSpc>
              <a:spcBef>
                <a:spcPts val="0"/>
              </a:spcBef>
              <a:spcAft>
                <a:spcPts val="0"/>
              </a:spcAft>
              <a:buNone/>
            </a:pPr>
            <a:r>
              <a:rPr b="1" lang="en" sz="1000">
                <a:solidFill>
                  <a:schemeClr val="dk1"/>
                </a:solidFill>
                <a:latin typeface="Times New Roman"/>
                <a:ea typeface="Times New Roman"/>
                <a:cs typeface="Times New Roman"/>
                <a:sym typeface="Times New Roman"/>
              </a:rPr>
              <a:t>Photo credits:  Chanan, Olek Kuperberg, Larry Johnson, Audra Mitchell, Helmi</a:t>
            </a:r>
            <a:endParaRPr b="1" sz="1000">
              <a:solidFill>
                <a:schemeClr val="dk1"/>
              </a:solidFill>
              <a:latin typeface="Times New Roman"/>
              <a:ea typeface="Times New Roman"/>
              <a:cs typeface="Times New Roman"/>
              <a:sym typeface="Times New Roman"/>
            </a:endParaRPr>
          </a:p>
          <a:p>
            <a:pPr indent="0" lvl="0" marL="3200400" marR="584200" rtl="0" algn="l">
              <a:lnSpc>
                <a:spcPct val="114000"/>
              </a:lnSpc>
              <a:spcBef>
                <a:spcPts val="0"/>
              </a:spcBef>
              <a:spcAft>
                <a:spcPts val="0"/>
              </a:spcAft>
              <a:buClr>
                <a:schemeClr val="dk1"/>
              </a:buClr>
              <a:buSzPts val="1100"/>
              <a:buFont typeface="Arial"/>
              <a:buNone/>
            </a:pPr>
            <a:r>
              <a:rPr b="1" lang="en" sz="1000">
                <a:solidFill>
                  <a:schemeClr val="dk1"/>
                </a:solidFill>
                <a:latin typeface="Times New Roman"/>
                <a:ea typeface="Times New Roman"/>
                <a:cs typeface="Times New Roman"/>
                <a:sym typeface="Times New Roman"/>
              </a:rPr>
              <a:t>Thank you to the following  catteries contributing photos of their beautiful Ragdolls and Cherubim Felines and for showing </a:t>
            </a:r>
            <a:r>
              <a:rPr b="1" lang="en" sz="1000">
                <a:solidFill>
                  <a:schemeClr val="dk1"/>
                </a:solidFill>
                <a:latin typeface="Times New Roman"/>
                <a:ea typeface="Times New Roman"/>
                <a:cs typeface="Times New Roman"/>
                <a:sym typeface="Times New Roman"/>
              </a:rPr>
              <a:t>their</a:t>
            </a:r>
            <a:r>
              <a:rPr b="1" lang="en" sz="1000">
                <a:solidFill>
                  <a:schemeClr val="dk1"/>
                </a:solidFill>
                <a:latin typeface="Times New Roman"/>
                <a:ea typeface="Times New Roman"/>
                <a:cs typeface="Times New Roman"/>
                <a:sym typeface="Times New Roman"/>
              </a:rPr>
              <a:t> cats to aid in obtaining the recognition that they have always deserved:</a:t>
            </a:r>
            <a:endParaRPr b="1" sz="1000">
              <a:solidFill>
                <a:schemeClr val="dk1"/>
              </a:solidFill>
              <a:latin typeface="Times New Roman"/>
              <a:ea typeface="Times New Roman"/>
              <a:cs typeface="Times New Roman"/>
              <a:sym typeface="Times New Roman"/>
            </a:endParaRPr>
          </a:p>
          <a:p>
            <a:pPr indent="457200" lvl="0" marL="1828800" marR="584200" rtl="0" algn="l">
              <a:lnSpc>
                <a:spcPct val="114000"/>
              </a:lnSpc>
              <a:spcBef>
                <a:spcPts val="0"/>
              </a:spcBef>
              <a:spcAft>
                <a:spcPts val="0"/>
              </a:spcAft>
              <a:buClr>
                <a:schemeClr val="dk1"/>
              </a:buClr>
              <a:buSzPts val="1100"/>
              <a:buFont typeface="Arial"/>
              <a:buNone/>
            </a:pPr>
            <a:r>
              <a:rPr b="1" lang="en" sz="1000">
                <a:solidFill>
                  <a:schemeClr val="dk1"/>
                </a:solidFill>
                <a:latin typeface="Times New Roman"/>
                <a:ea typeface="Times New Roman"/>
                <a:cs typeface="Times New Roman"/>
                <a:sym typeface="Times New Roman"/>
              </a:rPr>
              <a:t>:</a:t>
            </a:r>
            <a:endParaRPr b="1" sz="1000">
              <a:solidFill>
                <a:schemeClr val="dk1"/>
              </a:solidFill>
              <a:latin typeface="Times New Roman"/>
              <a:ea typeface="Times New Roman"/>
              <a:cs typeface="Times New Roman"/>
              <a:sym typeface="Times New Roman"/>
            </a:endParaRPr>
          </a:p>
          <a:p>
            <a:pPr indent="0" lvl="0" marL="0" marR="635000" rtl="0" algn="l">
              <a:lnSpc>
                <a:spcPct val="114000"/>
              </a:lnSpc>
              <a:spcBef>
                <a:spcPts val="0"/>
              </a:spcBef>
              <a:spcAft>
                <a:spcPts val="0"/>
              </a:spcAft>
              <a:buClr>
                <a:schemeClr val="dk1"/>
              </a:buClr>
              <a:buSzPts val="1100"/>
              <a:buFont typeface="Arial"/>
              <a:buNone/>
            </a:pPr>
            <a:r>
              <a:rPr b="1" lang="en" sz="1000">
                <a:solidFill>
                  <a:schemeClr val="dk1"/>
                </a:solidFill>
                <a:latin typeface="Times New Roman"/>
                <a:ea typeface="Times New Roman"/>
                <a:cs typeface="Times New Roman"/>
                <a:sym typeface="Times New Roman"/>
              </a:rPr>
              <a:t>                                                                      			</a:t>
            </a:r>
            <a:r>
              <a:rPr b="1" lang="en" sz="1000">
                <a:solidFill>
                  <a:schemeClr val="dk1"/>
                </a:solidFill>
                <a:latin typeface="Times New Roman"/>
                <a:ea typeface="Times New Roman"/>
                <a:cs typeface="Times New Roman"/>
                <a:sym typeface="Times New Roman"/>
              </a:rPr>
              <a:t>Christine Lupo		Jayne Harmon		Nicole Shambach		Sandy Roberts </a:t>
            </a:r>
            <a:endParaRPr b="1" sz="1000">
              <a:solidFill>
                <a:schemeClr val="dk1"/>
              </a:solidFill>
              <a:latin typeface="Times New Roman"/>
              <a:ea typeface="Times New Roman"/>
              <a:cs typeface="Times New Roman"/>
              <a:sym typeface="Times New Roman"/>
            </a:endParaRPr>
          </a:p>
          <a:p>
            <a:pPr indent="0" lvl="0" marL="0" marR="635000" rtl="0" algn="l">
              <a:lnSpc>
                <a:spcPct val="114000"/>
              </a:lnSpc>
              <a:spcBef>
                <a:spcPts val="0"/>
              </a:spcBef>
              <a:spcAft>
                <a:spcPts val="0"/>
              </a:spcAft>
              <a:buClr>
                <a:schemeClr val="dk1"/>
              </a:buClr>
              <a:buSzPts val="1100"/>
              <a:buFont typeface="Arial"/>
              <a:buNone/>
            </a:pPr>
            <a:r>
              <a:rPr b="1" lang="en" sz="1000">
                <a:solidFill>
                  <a:schemeClr val="dk1"/>
                </a:solidFill>
                <a:latin typeface="Times New Roman"/>
                <a:ea typeface="Times New Roman"/>
                <a:cs typeface="Times New Roman"/>
                <a:sym typeface="Times New Roman"/>
              </a:rPr>
              <a:t>                                                                      			</a:t>
            </a:r>
            <a:r>
              <a:rPr b="1" lang="en" sz="1000">
                <a:solidFill>
                  <a:schemeClr val="dk1"/>
                </a:solidFill>
                <a:latin typeface="Times New Roman"/>
                <a:ea typeface="Times New Roman"/>
                <a:cs typeface="Times New Roman"/>
                <a:sym typeface="Times New Roman"/>
              </a:rPr>
              <a:t>Elvia Leclair		Rovena Parmley		Susanne Buchel Macanka	Jamie Lennox</a:t>
            </a:r>
            <a:endParaRPr b="1" sz="1000">
              <a:solidFill>
                <a:schemeClr val="dk1"/>
              </a:solidFill>
              <a:latin typeface="Times New Roman"/>
              <a:ea typeface="Times New Roman"/>
              <a:cs typeface="Times New Roman"/>
              <a:sym typeface="Times New Roman"/>
            </a:endParaRPr>
          </a:p>
          <a:p>
            <a:pPr indent="0" lvl="0" marL="0" marR="635000" rtl="0" algn="l">
              <a:lnSpc>
                <a:spcPct val="114000"/>
              </a:lnSpc>
              <a:spcBef>
                <a:spcPts val="0"/>
              </a:spcBef>
              <a:spcAft>
                <a:spcPts val="0"/>
              </a:spcAft>
              <a:buClr>
                <a:schemeClr val="dk1"/>
              </a:buClr>
              <a:buSzPts val="1100"/>
              <a:buFont typeface="Arial"/>
              <a:buNone/>
            </a:pPr>
            <a:r>
              <a:rPr b="1" lang="en" sz="1000">
                <a:solidFill>
                  <a:schemeClr val="dk1"/>
                </a:solidFill>
                <a:latin typeface="Times New Roman"/>
                <a:ea typeface="Times New Roman"/>
                <a:cs typeface="Times New Roman"/>
                <a:sym typeface="Times New Roman"/>
              </a:rPr>
              <a:t>                                                                      			Amanda </a:t>
            </a:r>
            <a:r>
              <a:rPr b="1" lang="en" sz="1000">
                <a:solidFill>
                  <a:schemeClr val="dk1"/>
                </a:solidFill>
                <a:latin typeface="Times New Roman"/>
                <a:ea typeface="Times New Roman"/>
                <a:cs typeface="Times New Roman"/>
                <a:sym typeface="Times New Roman"/>
              </a:rPr>
              <a:t>Nicodemus	Micayla Ash		Laure Nvf			Anna Hinson</a:t>
            </a:r>
            <a:endParaRPr b="1" sz="1000">
              <a:solidFill>
                <a:schemeClr val="dk1"/>
              </a:solidFill>
              <a:latin typeface="Times New Roman"/>
              <a:ea typeface="Times New Roman"/>
              <a:cs typeface="Times New Roman"/>
              <a:sym typeface="Times New Roman"/>
            </a:endParaRPr>
          </a:p>
          <a:p>
            <a:pPr indent="0" lvl="0" marL="0" marR="635000" rtl="0" algn="l">
              <a:lnSpc>
                <a:spcPct val="114000"/>
              </a:lnSpc>
              <a:spcBef>
                <a:spcPts val="0"/>
              </a:spcBef>
              <a:spcAft>
                <a:spcPts val="0"/>
              </a:spcAft>
              <a:buClr>
                <a:schemeClr val="dk1"/>
              </a:buClr>
              <a:buSzPts val="1100"/>
              <a:buFont typeface="Arial"/>
              <a:buNone/>
            </a:pPr>
            <a:r>
              <a:rPr b="1" lang="en" sz="1000">
                <a:solidFill>
                  <a:schemeClr val="dk1"/>
                </a:solidFill>
                <a:latin typeface="Times New Roman"/>
                <a:ea typeface="Times New Roman"/>
                <a:cs typeface="Times New Roman"/>
                <a:sym typeface="Times New Roman"/>
              </a:rPr>
              <a:t>                                                                       			 Seanna Grochowski	Aleksandra Buras	Agnes  Vijfschaft	              Rintha Smith</a:t>
            </a:r>
            <a:endParaRPr b="1" sz="1000">
              <a:solidFill>
                <a:schemeClr val="dk1"/>
              </a:solidFill>
              <a:latin typeface="Times New Roman"/>
              <a:ea typeface="Times New Roman"/>
              <a:cs typeface="Times New Roman"/>
              <a:sym typeface="Times New Roman"/>
            </a:endParaRPr>
          </a:p>
          <a:p>
            <a:pPr indent="0" lvl="0" marL="0" marR="635000" rtl="0" algn="l">
              <a:lnSpc>
                <a:spcPct val="114000"/>
              </a:lnSpc>
              <a:spcBef>
                <a:spcPts val="0"/>
              </a:spcBef>
              <a:spcAft>
                <a:spcPts val="0"/>
              </a:spcAft>
              <a:buClr>
                <a:schemeClr val="dk1"/>
              </a:buClr>
              <a:buSzPts val="1100"/>
              <a:buFont typeface="Arial"/>
              <a:buNone/>
            </a:pPr>
            <a:r>
              <a:rPr b="1" lang="en" sz="1000">
                <a:solidFill>
                  <a:schemeClr val="dk1"/>
                </a:solidFill>
                <a:latin typeface="Times New Roman"/>
                <a:ea typeface="Times New Roman"/>
                <a:cs typeface="Times New Roman"/>
                <a:sym typeface="Times New Roman"/>
              </a:rPr>
              <a:t>                                                                        			Lynne Rotas Falls	Kelly Schockman	Margareta Helleman		Vlada Astral</a:t>
            </a:r>
            <a:endParaRPr b="1" sz="1000">
              <a:solidFill>
                <a:schemeClr val="dk1"/>
              </a:solidFill>
              <a:latin typeface="Times New Roman"/>
              <a:ea typeface="Times New Roman"/>
              <a:cs typeface="Times New Roman"/>
              <a:sym typeface="Times New Roman"/>
            </a:endParaRPr>
          </a:p>
          <a:p>
            <a:pPr indent="0" lvl="0" marL="0" marR="635000" rtl="0" algn="l">
              <a:lnSpc>
                <a:spcPct val="114000"/>
              </a:lnSpc>
              <a:spcBef>
                <a:spcPts val="0"/>
              </a:spcBef>
              <a:spcAft>
                <a:spcPts val="0"/>
              </a:spcAft>
              <a:buClr>
                <a:schemeClr val="dk1"/>
              </a:buClr>
              <a:buSzPts val="1100"/>
              <a:buFont typeface="Arial"/>
              <a:buNone/>
            </a:pPr>
            <a:r>
              <a:rPr b="1" lang="en" sz="1000">
                <a:solidFill>
                  <a:schemeClr val="dk1"/>
                </a:solidFill>
                <a:latin typeface="Times New Roman"/>
                <a:ea typeface="Times New Roman"/>
                <a:cs typeface="Times New Roman"/>
                <a:sym typeface="Times New Roman"/>
              </a:rPr>
              <a:t>                                                                      		  	Dekoel Smth		Sherry Bolt		Meghan Palensky		Lisa Fleming</a:t>
            </a:r>
            <a:endParaRPr b="1" sz="1000">
              <a:solidFill>
                <a:schemeClr val="dk1"/>
              </a:solidFill>
              <a:latin typeface="Times New Roman"/>
              <a:ea typeface="Times New Roman"/>
              <a:cs typeface="Times New Roman"/>
              <a:sym typeface="Times New Roman"/>
            </a:endParaRPr>
          </a:p>
          <a:p>
            <a:pPr indent="0" lvl="0" marL="0" marR="635000" rtl="0" algn="l">
              <a:lnSpc>
                <a:spcPct val="114000"/>
              </a:lnSpc>
              <a:spcBef>
                <a:spcPts val="0"/>
              </a:spcBef>
              <a:spcAft>
                <a:spcPts val="0"/>
              </a:spcAft>
              <a:buClr>
                <a:schemeClr val="dk1"/>
              </a:buClr>
              <a:buSzPts val="1100"/>
              <a:buFont typeface="Arial"/>
              <a:buNone/>
            </a:pPr>
            <a:r>
              <a:rPr b="1" lang="en" sz="1000">
                <a:solidFill>
                  <a:schemeClr val="dk1"/>
                </a:solidFill>
                <a:latin typeface="Times New Roman"/>
                <a:ea typeface="Times New Roman"/>
                <a:cs typeface="Times New Roman"/>
                <a:sym typeface="Times New Roman"/>
              </a:rPr>
              <a:t>                                                                       			Heather Ellis		Val Lhocoi du Gival	MirJam Pettersson		</a:t>
            </a:r>
            <a:endParaRPr b="1" sz="1000">
              <a:solidFill>
                <a:schemeClr val="dk1"/>
              </a:solidFill>
              <a:latin typeface="Times New Roman"/>
              <a:ea typeface="Times New Roman"/>
              <a:cs typeface="Times New Roman"/>
              <a:sym typeface="Times New Roman"/>
            </a:endParaRPr>
          </a:p>
          <a:p>
            <a:pPr indent="0" lvl="0" marL="0" marR="635000" rtl="0" algn="l">
              <a:lnSpc>
                <a:spcPct val="114000"/>
              </a:lnSpc>
              <a:spcBef>
                <a:spcPts val="0"/>
              </a:spcBef>
              <a:spcAft>
                <a:spcPts val="0"/>
              </a:spcAft>
              <a:buClr>
                <a:schemeClr val="dk1"/>
              </a:buClr>
              <a:buSzPts val="1100"/>
              <a:buFont typeface="Arial"/>
              <a:buNone/>
            </a:pPr>
            <a:r>
              <a:rPr b="1" lang="en" sz="1000">
                <a:solidFill>
                  <a:schemeClr val="dk1"/>
                </a:solidFill>
                <a:latin typeface="Times New Roman"/>
                <a:ea typeface="Times New Roman"/>
                <a:cs typeface="Times New Roman"/>
                <a:sym typeface="Times New Roman"/>
              </a:rPr>
              <a:t> </a:t>
            </a:r>
            <a:endParaRPr b="1" sz="1000">
              <a:solidFill>
                <a:schemeClr val="dk1"/>
              </a:solidFill>
              <a:latin typeface="Times New Roman"/>
              <a:ea typeface="Times New Roman"/>
              <a:cs typeface="Times New Roman"/>
              <a:sym typeface="Times New Roman"/>
            </a:endParaRPr>
          </a:p>
          <a:p>
            <a:pPr indent="0" lvl="0" marL="0" marR="635000" rtl="0" algn="l">
              <a:lnSpc>
                <a:spcPct val="114000"/>
              </a:lnSpc>
              <a:spcBef>
                <a:spcPts val="0"/>
              </a:spcBef>
              <a:spcAft>
                <a:spcPts val="0"/>
              </a:spcAft>
              <a:buClr>
                <a:schemeClr val="dk1"/>
              </a:buClr>
              <a:buSzPts val="1100"/>
              <a:buFont typeface="Arial"/>
              <a:buNone/>
            </a:pPr>
            <a:r>
              <a:rPr b="1" lang="en" sz="1000">
                <a:solidFill>
                  <a:schemeClr val="dk1"/>
                </a:solidFill>
                <a:latin typeface="Times New Roman"/>
                <a:ea typeface="Times New Roman"/>
                <a:cs typeface="Times New Roman"/>
                <a:sym typeface="Times New Roman"/>
              </a:rPr>
              <a:t>                                                                                                             </a:t>
            </a:r>
            <a:endParaRPr b="1" sz="1000">
              <a:solidFill>
                <a:schemeClr val="dk1"/>
              </a:solidFill>
              <a:latin typeface="Times New Roman"/>
              <a:ea typeface="Times New Roman"/>
              <a:cs typeface="Times New Roman"/>
              <a:sym typeface="Times New Roman"/>
            </a:endParaRPr>
          </a:p>
          <a:p>
            <a:pPr indent="0" lvl="0" marL="5778500" marR="546100" rtl="0" algn="r">
              <a:lnSpc>
                <a:spcPct val="114000"/>
              </a:lnSpc>
              <a:spcBef>
                <a:spcPts val="0"/>
              </a:spcBef>
              <a:spcAft>
                <a:spcPts val="0"/>
              </a:spcAft>
              <a:buClr>
                <a:schemeClr val="dk1"/>
              </a:buClr>
              <a:buSzPts val="1100"/>
              <a:buFont typeface="Arial"/>
              <a:buNone/>
            </a:pPr>
            <a:r>
              <a:t/>
            </a:r>
            <a:endParaRPr b="1" sz="10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1000">
              <a:solidFill>
                <a:schemeClr val="dk1"/>
              </a:solidFill>
              <a:latin typeface="Times New Roman"/>
              <a:ea typeface="Times New Roman"/>
              <a:cs typeface="Times New Roman"/>
              <a:sym typeface="Times New Roman"/>
            </a:endParaRPr>
          </a:p>
        </p:txBody>
      </p:sp>
      <p:sp>
        <p:nvSpPr>
          <p:cNvPr id="55" name="Google Shape;55;p13"/>
          <p:cNvSpPr txBox="1"/>
          <p:nvPr/>
        </p:nvSpPr>
        <p:spPr>
          <a:xfrm>
            <a:off x="1241250" y="0"/>
            <a:ext cx="6661500" cy="96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300">
                <a:solidFill>
                  <a:schemeClr val="lt1"/>
                </a:solidFill>
                <a:latin typeface="Times New Roman"/>
                <a:ea typeface="Times New Roman"/>
                <a:cs typeface="Times New Roman"/>
                <a:sym typeface="Times New Roman"/>
              </a:rPr>
              <a:t>                  THE CHERUBIM BREED</a:t>
            </a:r>
            <a:endParaRPr sz="2300">
              <a:solidFill>
                <a:schemeClr val="lt1"/>
              </a:solidFill>
              <a:latin typeface="Times New Roman"/>
              <a:ea typeface="Times New Roman"/>
              <a:cs typeface="Times New Roman"/>
              <a:sym typeface="Times New Roman"/>
            </a:endParaRPr>
          </a:p>
          <a:p>
            <a:pPr indent="0" lvl="0" marL="0" rtl="0" algn="ctr">
              <a:spcBef>
                <a:spcPts val="0"/>
              </a:spcBef>
              <a:spcAft>
                <a:spcPts val="0"/>
              </a:spcAft>
              <a:buNone/>
            </a:pPr>
            <a:r>
              <a:rPr lang="en" sz="2300">
                <a:solidFill>
                  <a:schemeClr val="lt1"/>
                </a:solidFill>
                <a:latin typeface="Times New Roman"/>
                <a:ea typeface="Times New Roman"/>
                <a:cs typeface="Times New Roman"/>
                <a:sym typeface="Times New Roman"/>
              </a:rPr>
              <a:t>                  CREATED BY ANN BAKER</a:t>
            </a:r>
            <a:endParaRPr sz="2300">
              <a:solidFill>
                <a:schemeClr val="lt1"/>
              </a:solidFill>
              <a:latin typeface="Times New Roman"/>
              <a:ea typeface="Times New Roman"/>
              <a:cs typeface="Times New Roman"/>
              <a:sym typeface="Times New Roman"/>
            </a:endParaRPr>
          </a:p>
        </p:txBody>
      </p:sp>
      <p:pic>
        <p:nvPicPr>
          <p:cNvPr id="56" name="Google Shape;56;p13"/>
          <p:cNvPicPr preferRelativeResize="0"/>
          <p:nvPr/>
        </p:nvPicPr>
        <p:blipFill>
          <a:blip r:embed="rId3">
            <a:alphaModFix/>
          </a:blip>
          <a:stretch>
            <a:fillRect/>
          </a:stretch>
        </p:blipFill>
        <p:spPr>
          <a:xfrm>
            <a:off x="115325" y="195325"/>
            <a:ext cx="2713475" cy="4752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2"/>
          <p:cNvSpPr txBox="1"/>
          <p:nvPr>
            <p:ph type="title"/>
          </p:nvPr>
        </p:nvSpPr>
        <p:spPr>
          <a:xfrm>
            <a:off x="41050" y="42175"/>
            <a:ext cx="8439300" cy="57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Times New Roman"/>
                <a:ea typeface="Times New Roman"/>
                <a:cs typeface="Times New Roman"/>
                <a:sym typeface="Times New Roman"/>
              </a:rPr>
              <a:t>Ann Baker’s IRCA Cherubim Breed Standard</a:t>
            </a:r>
            <a:endParaRPr b="1">
              <a:latin typeface="Times New Roman"/>
              <a:ea typeface="Times New Roman"/>
              <a:cs typeface="Times New Roman"/>
              <a:sym typeface="Times New Roman"/>
            </a:endParaRPr>
          </a:p>
        </p:txBody>
      </p:sp>
      <p:sp>
        <p:nvSpPr>
          <p:cNvPr id="121" name="Google Shape;121;p22"/>
          <p:cNvSpPr txBox="1"/>
          <p:nvPr>
            <p:ph idx="1" type="body"/>
          </p:nvPr>
        </p:nvSpPr>
        <p:spPr>
          <a:xfrm>
            <a:off x="81000" y="840025"/>
            <a:ext cx="8751300" cy="43035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t/>
            </a:r>
            <a:endParaRPr sz="152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0"/>
              </a:spcAft>
              <a:buClr>
                <a:schemeClr val="dk1"/>
              </a:buClr>
              <a:buSzPts val="440"/>
              <a:buFont typeface="Arial"/>
              <a:buNone/>
            </a:pPr>
            <a:r>
              <a:t/>
            </a:r>
            <a:endParaRPr sz="152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1200"/>
              </a:spcAft>
              <a:buClr>
                <a:schemeClr val="dk1"/>
              </a:buClr>
              <a:buSzPts val="440"/>
              <a:buFont typeface="Arial"/>
              <a:buNone/>
            </a:pPr>
            <a:r>
              <a:t/>
            </a:r>
            <a:endParaRPr sz="1520">
              <a:solidFill>
                <a:schemeClr val="dk1"/>
              </a:solidFill>
              <a:latin typeface="Times New Roman"/>
              <a:ea typeface="Times New Roman"/>
              <a:cs typeface="Times New Roman"/>
              <a:sym typeface="Times New Roman"/>
            </a:endParaRPr>
          </a:p>
        </p:txBody>
      </p:sp>
      <p:pic>
        <p:nvPicPr>
          <p:cNvPr id="122" name="Google Shape;122;p22" title="Cherubim IRCA Standard2.png"/>
          <p:cNvPicPr preferRelativeResize="0"/>
          <p:nvPr/>
        </p:nvPicPr>
        <p:blipFill>
          <a:blip r:embed="rId3">
            <a:alphaModFix/>
          </a:blip>
          <a:stretch>
            <a:fillRect/>
          </a:stretch>
        </p:blipFill>
        <p:spPr>
          <a:xfrm>
            <a:off x="41050" y="0"/>
            <a:ext cx="9043375"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3"/>
          <p:cNvSpPr txBox="1"/>
          <p:nvPr>
            <p:ph type="title"/>
          </p:nvPr>
        </p:nvSpPr>
        <p:spPr>
          <a:xfrm>
            <a:off x="311700" y="62150"/>
            <a:ext cx="8520600" cy="51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320">
                <a:latin typeface="Times New Roman"/>
                <a:ea typeface="Times New Roman"/>
                <a:cs typeface="Times New Roman"/>
                <a:sym typeface="Times New Roman"/>
              </a:rPr>
              <a:t>Excerpt from:</a:t>
            </a:r>
            <a:endParaRPr sz="2320">
              <a:latin typeface="Times New Roman"/>
              <a:ea typeface="Times New Roman"/>
              <a:cs typeface="Times New Roman"/>
              <a:sym typeface="Times New Roman"/>
            </a:endParaRPr>
          </a:p>
          <a:p>
            <a:pPr indent="0" lvl="0" marL="0" rtl="0" algn="l">
              <a:spcBef>
                <a:spcPts val="0"/>
              </a:spcBef>
              <a:spcAft>
                <a:spcPts val="0"/>
              </a:spcAft>
              <a:buSzPts val="990"/>
              <a:buNone/>
            </a:pPr>
            <a:r>
              <a:rPr b="1" i="1" lang="en" sz="2320">
                <a:latin typeface="Times New Roman"/>
                <a:ea typeface="Times New Roman"/>
                <a:cs typeface="Times New Roman"/>
                <a:sym typeface="Times New Roman"/>
              </a:rPr>
              <a:t>Breeding Program for the IRCA Registered Authentic Ragdolls</a:t>
            </a:r>
            <a:endParaRPr b="1" i="1" sz="2320">
              <a:latin typeface="Times New Roman"/>
              <a:ea typeface="Times New Roman"/>
              <a:cs typeface="Times New Roman"/>
              <a:sym typeface="Times New Roman"/>
            </a:endParaRPr>
          </a:p>
          <a:p>
            <a:pPr indent="0" lvl="0" marL="0" rtl="0" algn="l">
              <a:spcBef>
                <a:spcPts val="0"/>
              </a:spcBef>
              <a:spcAft>
                <a:spcPts val="0"/>
              </a:spcAft>
              <a:buSzPts val="990"/>
              <a:buNone/>
            </a:pPr>
            <a:r>
              <a:rPr lang="en" sz="1920">
                <a:latin typeface="Times New Roman"/>
                <a:ea typeface="Times New Roman"/>
                <a:cs typeface="Times New Roman"/>
                <a:sym typeface="Times New Roman"/>
              </a:rPr>
              <a:t> by Ann Baker</a:t>
            </a:r>
            <a:endParaRPr sz="1920">
              <a:latin typeface="Times New Roman"/>
              <a:ea typeface="Times New Roman"/>
              <a:cs typeface="Times New Roman"/>
              <a:sym typeface="Times New Roman"/>
            </a:endParaRPr>
          </a:p>
        </p:txBody>
      </p:sp>
      <p:sp>
        <p:nvSpPr>
          <p:cNvPr id="128" name="Google Shape;128;p23"/>
          <p:cNvSpPr txBox="1"/>
          <p:nvPr>
            <p:ph idx="1" type="body"/>
          </p:nvPr>
        </p:nvSpPr>
        <p:spPr>
          <a:xfrm>
            <a:off x="311700" y="1240650"/>
            <a:ext cx="8520600" cy="3328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000">
                <a:solidFill>
                  <a:schemeClr val="dk1"/>
                </a:solidFill>
                <a:latin typeface="Times New Roman"/>
                <a:ea typeface="Times New Roman"/>
                <a:cs typeface="Times New Roman"/>
                <a:sym typeface="Times New Roman"/>
              </a:rPr>
              <a:t>“Now we go back to the Ragdoll Tus…they are black and white but brother and sister to the original Sacred Cat of Burma look…we used these the past 15 years to experiment to know all the pros and cons of the Ragdolls…now we can breed and we get </a:t>
            </a:r>
            <a:r>
              <a:rPr lang="en" sz="2000">
                <a:solidFill>
                  <a:schemeClr val="dk1"/>
                </a:solidFill>
                <a:latin typeface="Times New Roman"/>
                <a:ea typeface="Times New Roman"/>
                <a:cs typeface="Times New Roman"/>
                <a:sym typeface="Times New Roman"/>
              </a:rPr>
              <a:t>black</a:t>
            </a:r>
            <a:r>
              <a:rPr lang="en" sz="2000">
                <a:solidFill>
                  <a:schemeClr val="dk1"/>
                </a:solidFill>
                <a:latin typeface="Times New Roman"/>
                <a:ea typeface="Times New Roman"/>
                <a:cs typeface="Times New Roman"/>
                <a:sym typeface="Times New Roman"/>
              </a:rPr>
              <a:t> &amp; white, gray &amp; white or black or we can even get the brown or Himalayan &amp; Sacred Cat of Burma coloring, etc…the blue-eyed and seal point or lilac we can call Ragdolls and the blacks and gold eyes are Ragdoll Tus…these really make for deeper blue eyes is the greatest asset…especially if your Ragdolls are getting too light eyes…too light eyes means overbred…and/or too much lilac line…” (5).</a:t>
            </a:r>
            <a:endParaRPr sz="2000">
              <a:solidFill>
                <a:schemeClr val="dk1"/>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4"/>
          <p:cNvSpPr txBox="1"/>
          <p:nvPr/>
        </p:nvSpPr>
        <p:spPr>
          <a:xfrm>
            <a:off x="90850" y="192025"/>
            <a:ext cx="7715100" cy="4728900"/>
          </a:xfrm>
          <a:prstGeom prst="rect">
            <a:avLst/>
          </a:prstGeom>
          <a:noFill/>
          <a:ln>
            <a:noFill/>
          </a:ln>
        </p:spPr>
        <p:txBody>
          <a:bodyPr anchorCtr="0" anchor="t" bIns="91425" lIns="91425" spcFirstLastPara="1" rIns="91425" wrap="square" tIns="91425">
            <a:noAutofit/>
          </a:bodyPr>
          <a:lstStyle/>
          <a:p>
            <a:pPr indent="0" lvl="0" marL="0" marR="1092200" rtl="0" algn="l">
              <a:lnSpc>
                <a:spcPct val="100000"/>
              </a:lnSpc>
              <a:spcBef>
                <a:spcPts val="600"/>
              </a:spcBef>
              <a:spcAft>
                <a:spcPts val="0"/>
              </a:spcAft>
              <a:buClr>
                <a:schemeClr val="dk1"/>
              </a:buClr>
              <a:buSzPts val="1100"/>
              <a:buFont typeface="Arial"/>
              <a:buNone/>
            </a:pPr>
            <a:r>
              <a:rPr lang="en" sz="1700">
                <a:solidFill>
                  <a:schemeClr val="dk1"/>
                </a:solidFill>
                <a:latin typeface="Times New Roman"/>
                <a:ea typeface="Times New Roman"/>
                <a:cs typeface="Times New Roman"/>
                <a:sym typeface="Times New Roman"/>
              </a:rPr>
              <a:t>             ❖ Matings of the three Dams:</a:t>
            </a:r>
            <a:endParaRPr sz="1700">
              <a:solidFill>
                <a:schemeClr val="dk1"/>
              </a:solidFill>
              <a:latin typeface="Times New Roman"/>
              <a:ea typeface="Times New Roman"/>
              <a:cs typeface="Times New Roman"/>
              <a:sym typeface="Times New Roman"/>
            </a:endParaRPr>
          </a:p>
          <a:p>
            <a:pPr indent="-336550" lvl="0" marL="1371600" marR="1092200" rtl="0" algn="l">
              <a:lnSpc>
                <a:spcPct val="100000"/>
              </a:lnSpc>
              <a:spcBef>
                <a:spcPts val="600"/>
              </a:spcBef>
              <a:spcAft>
                <a:spcPts val="0"/>
              </a:spcAft>
              <a:buClr>
                <a:schemeClr val="dk1"/>
              </a:buClr>
              <a:buSzPts val="1700"/>
              <a:buFont typeface="Times New Roman"/>
              <a:buChar char="●"/>
            </a:pPr>
            <a:r>
              <a:rPr lang="en" sz="1700">
                <a:solidFill>
                  <a:schemeClr val="dk1"/>
                </a:solidFill>
                <a:latin typeface="Times New Roman"/>
                <a:ea typeface="Times New Roman"/>
                <a:cs typeface="Times New Roman"/>
                <a:sym typeface="Times New Roman"/>
              </a:rPr>
              <a:t>Josephine x Birman (Beauty) = </a:t>
            </a:r>
            <a:r>
              <a:rPr b="1" lang="en" sz="1700">
                <a:solidFill>
                  <a:schemeClr val="dk1"/>
                </a:solidFill>
                <a:latin typeface="Times New Roman"/>
                <a:ea typeface="Times New Roman"/>
                <a:cs typeface="Times New Roman"/>
                <a:sym typeface="Times New Roman"/>
              </a:rPr>
              <a:t>Daddy Warbucks</a:t>
            </a:r>
            <a:r>
              <a:rPr lang="en" sz="1700">
                <a:solidFill>
                  <a:schemeClr val="dk1"/>
                </a:solidFill>
                <a:latin typeface="Times New Roman"/>
                <a:ea typeface="Times New Roman"/>
                <a:cs typeface="Times New Roman"/>
                <a:sym typeface="Times New Roman"/>
              </a:rPr>
              <a:t> and       </a:t>
            </a:r>
            <a:r>
              <a:rPr b="1" lang="en" sz="1700">
                <a:solidFill>
                  <a:schemeClr val="dk1"/>
                </a:solidFill>
                <a:latin typeface="Times New Roman"/>
                <a:ea typeface="Times New Roman"/>
                <a:cs typeface="Times New Roman"/>
                <a:sym typeface="Times New Roman"/>
              </a:rPr>
              <a:t>Gueber</a:t>
            </a:r>
            <a:r>
              <a:rPr lang="en" sz="1700">
                <a:solidFill>
                  <a:schemeClr val="dk1"/>
                </a:solidFill>
                <a:latin typeface="Times New Roman"/>
                <a:ea typeface="Times New Roman"/>
                <a:cs typeface="Times New Roman"/>
                <a:sym typeface="Times New Roman"/>
              </a:rPr>
              <a:t>.</a:t>
            </a:r>
            <a:endParaRPr sz="1700">
              <a:solidFill>
                <a:schemeClr val="dk1"/>
              </a:solidFill>
              <a:latin typeface="Times New Roman"/>
              <a:ea typeface="Times New Roman"/>
              <a:cs typeface="Times New Roman"/>
              <a:sym typeface="Times New Roman"/>
            </a:endParaRPr>
          </a:p>
          <a:p>
            <a:pPr indent="-336550" lvl="0" marL="1371600" marR="1092200" rtl="0" algn="l">
              <a:lnSpc>
                <a:spcPct val="100000"/>
              </a:lnSpc>
              <a:spcBef>
                <a:spcPts val="0"/>
              </a:spcBef>
              <a:spcAft>
                <a:spcPts val="0"/>
              </a:spcAft>
              <a:buClr>
                <a:schemeClr val="dk1"/>
              </a:buClr>
              <a:buSzPts val="1700"/>
              <a:buFont typeface="Times New Roman"/>
              <a:buChar char="●"/>
            </a:pPr>
            <a:r>
              <a:rPr lang="en" sz="1700">
                <a:solidFill>
                  <a:schemeClr val="dk1"/>
                </a:solidFill>
                <a:latin typeface="Times New Roman"/>
                <a:ea typeface="Times New Roman"/>
                <a:cs typeface="Times New Roman"/>
                <a:sym typeface="Times New Roman"/>
              </a:rPr>
              <a:t>Josephine x Daddy Warbucks =</a:t>
            </a:r>
            <a:r>
              <a:rPr b="1" lang="en" sz="1700">
                <a:solidFill>
                  <a:schemeClr val="dk1"/>
                </a:solidFill>
                <a:latin typeface="Times New Roman"/>
                <a:ea typeface="Times New Roman"/>
                <a:cs typeface="Times New Roman"/>
                <a:sym typeface="Times New Roman"/>
              </a:rPr>
              <a:t> Fugianna</a:t>
            </a:r>
            <a:endParaRPr b="1" sz="1700">
              <a:solidFill>
                <a:schemeClr val="dk1"/>
              </a:solidFill>
              <a:latin typeface="Times New Roman"/>
              <a:ea typeface="Times New Roman"/>
              <a:cs typeface="Times New Roman"/>
              <a:sym typeface="Times New Roman"/>
            </a:endParaRPr>
          </a:p>
          <a:p>
            <a:pPr indent="-336550" lvl="0" marL="1371600" marR="1092200" rtl="0" algn="l">
              <a:lnSpc>
                <a:spcPct val="100000"/>
              </a:lnSpc>
              <a:spcBef>
                <a:spcPts val="0"/>
              </a:spcBef>
              <a:spcAft>
                <a:spcPts val="0"/>
              </a:spcAft>
              <a:buClr>
                <a:schemeClr val="dk1"/>
              </a:buClr>
              <a:buSzPts val="1700"/>
              <a:buFont typeface="Times New Roman"/>
              <a:buChar char="●"/>
            </a:pPr>
            <a:r>
              <a:rPr lang="en" sz="1700">
                <a:solidFill>
                  <a:schemeClr val="dk1"/>
                </a:solidFill>
                <a:latin typeface="Times New Roman"/>
                <a:ea typeface="Times New Roman"/>
                <a:cs typeface="Times New Roman"/>
                <a:sym typeface="Times New Roman"/>
              </a:rPr>
              <a:t>Burmese x Daddy Warbucks = </a:t>
            </a:r>
            <a:r>
              <a:rPr b="1" lang="en" sz="1700">
                <a:solidFill>
                  <a:schemeClr val="dk1"/>
                </a:solidFill>
                <a:latin typeface="Times New Roman"/>
                <a:ea typeface="Times New Roman"/>
                <a:cs typeface="Times New Roman"/>
                <a:sym typeface="Times New Roman"/>
              </a:rPr>
              <a:t>Buckwheat </a:t>
            </a:r>
            <a:endParaRPr b="1" sz="1700">
              <a:solidFill>
                <a:schemeClr val="dk1"/>
              </a:solidFill>
              <a:latin typeface="Times New Roman"/>
              <a:ea typeface="Times New Roman"/>
              <a:cs typeface="Times New Roman"/>
              <a:sym typeface="Times New Roman"/>
            </a:endParaRPr>
          </a:p>
          <a:p>
            <a:pPr indent="-336550" lvl="0" marL="1371600" marR="1092200" rtl="0" algn="l">
              <a:lnSpc>
                <a:spcPct val="100000"/>
              </a:lnSpc>
              <a:spcBef>
                <a:spcPts val="0"/>
              </a:spcBef>
              <a:spcAft>
                <a:spcPts val="0"/>
              </a:spcAft>
              <a:buClr>
                <a:schemeClr val="dk1"/>
              </a:buClr>
              <a:buSzPts val="1700"/>
              <a:buFont typeface="Times New Roman"/>
              <a:buChar char="●"/>
            </a:pPr>
            <a:r>
              <a:rPr lang="en" sz="1700">
                <a:solidFill>
                  <a:schemeClr val="dk1"/>
                </a:solidFill>
                <a:latin typeface="Times New Roman"/>
                <a:ea typeface="Times New Roman"/>
                <a:cs typeface="Times New Roman"/>
                <a:sym typeface="Times New Roman"/>
              </a:rPr>
              <a:t>Buckwheat x Daddy Warbucks = </a:t>
            </a:r>
            <a:r>
              <a:rPr b="1" lang="en" sz="1700">
                <a:solidFill>
                  <a:schemeClr val="dk1"/>
                </a:solidFill>
                <a:latin typeface="Times New Roman"/>
                <a:ea typeface="Times New Roman"/>
                <a:cs typeface="Times New Roman"/>
                <a:sym typeface="Times New Roman"/>
              </a:rPr>
              <a:t>Tiki</a:t>
            </a:r>
            <a:r>
              <a:rPr lang="en" sz="1700">
                <a:solidFill>
                  <a:schemeClr val="dk1"/>
                </a:solidFill>
                <a:latin typeface="Times New Roman"/>
                <a:ea typeface="Times New Roman"/>
                <a:cs typeface="Times New Roman"/>
                <a:sym typeface="Times New Roman"/>
              </a:rPr>
              <a:t> and </a:t>
            </a:r>
            <a:r>
              <a:rPr b="1" lang="en" sz="1700">
                <a:solidFill>
                  <a:schemeClr val="dk1"/>
                </a:solidFill>
                <a:latin typeface="Times New Roman"/>
                <a:ea typeface="Times New Roman"/>
                <a:cs typeface="Times New Roman"/>
                <a:sym typeface="Times New Roman"/>
              </a:rPr>
              <a:t>Kyoto</a:t>
            </a:r>
            <a:r>
              <a:rPr lang="en" sz="1700">
                <a:solidFill>
                  <a:schemeClr val="dk1"/>
                </a:solidFill>
                <a:latin typeface="Times New Roman"/>
                <a:ea typeface="Times New Roman"/>
                <a:cs typeface="Times New Roman"/>
                <a:sym typeface="Times New Roman"/>
              </a:rPr>
              <a:t> </a:t>
            </a:r>
            <a:endParaRPr sz="1700">
              <a:solidFill>
                <a:schemeClr val="dk1"/>
              </a:solidFill>
              <a:latin typeface="Times New Roman"/>
              <a:ea typeface="Times New Roman"/>
              <a:cs typeface="Times New Roman"/>
              <a:sym typeface="Times New Roman"/>
            </a:endParaRPr>
          </a:p>
          <a:p>
            <a:pPr indent="0" lvl="0" marL="0" marR="1092200" rtl="0" algn="l">
              <a:lnSpc>
                <a:spcPct val="100000"/>
              </a:lnSpc>
              <a:spcBef>
                <a:spcPts val="600"/>
              </a:spcBef>
              <a:spcAft>
                <a:spcPts val="0"/>
              </a:spcAft>
              <a:buClr>
                <a:schemeClr val="dk1"/>
              </a:buClr>
              <a:buSzPts val="1100"/>
              <a:buFont typeface="Arial"/>
              <a:buNone/>
            </a:pPr>
            <a:r>
              <a:t/>
            </a:r>
            <a:endParaRPr b="1" sz="1700">
              <a:solidFill>
                <a:schemeClr val="dk1"/>
              </a:solidFill>
              <a:latin typeface="Times New Roman"/>
              <a:ea typeface="Times New Roman"/>
              <a:cs typeface="Times New Roman"/>
              <a:sym typeface="Times New Roman"/>
            </a:endParaRPr>
          </a:p>
          <a:p>
            <a:pPr indent="0" lvl="0" marL="0" marR="1028700" rtl="0" algn="l">
              <a:lnSpc>
                <a:spcPct val="100000"/>
              </a:lnSpc>
              <a:spcBef>
                <a:spcPts val="600"/>
              </a:spcBef>
              <a:spcAft>
                <a:spcPts val="0"/>
              </a:spcAft>
              <a:buClr>
                <a:schemeClr val="dk1"/>
              </a:buClr>
              <a:buSzPts val="1100"/>
              <a:buFont typeface="Arial"/>
              <a:buNone/>
            </a:pPr>
            <a:r>
              <a:rPr b="1" lang="en" sz="1700">
                <a:solidFill>
                  <a:schemeClr val="dk1"/>
                </a:solidFill>
                <a:latin typeface="Times New Roman"/>
                <a:ea typeface="Times New Roman"/>
                <a:cs typeface="Times New Roman"/>
                <a:sym typeface="Times New Roman"/>
              </a:rPr>
              <a:t>             ❖ Lightline (LL) /Darkline (DL) and the first Ragdoll </a:t>
            </a:r>
            <a:endParaRPr b="1" sz="1700">
              <a:solidFill>
                <a:schemeClr val="dk1"/>
              </a:solidFill>
              <a:latin typeface="Times New Roman"/>
              <a:ea typeface="Times New Roman"/>
              <a:cs typeface="Times New Roman"/>
              <a:sym typeface="Times New Roman"/>
            </a:endParaRPr>
          </a:p>
          <a:p>
            <a:pPr indent="0" lvl="0" marL="0" marR="1028700" rtl="0" algn="l">
              <a:lnSpc>
                <a:spcPct val="100000"/>
              </a:lnSpc>
              <a:spcBef>
                <a:spcPts val="600"/>
              </a:spcBef>
              <a:spcAft>
                <a:spcPts val="0"/>
              </a:spcAft>
              <a:buClr>
                <a:schemeClr val="dk1"/>
              </a:buClr>
              <a:buSzPts val="1100"/>
              <a:buFont typeface="Arial"/>
              <a:buNone/>
            </a:pPr>
            <a:r>
              <a:rPr b="1" lang="en" sz="1700">
                <a:solidFill>
                  <a:schemeClr val="dk1"/>
                </a:solidFill>
                <a:latin typeface="Times New Roman"/>
                <a:ea typeface="Times New Roman"/>
                <a:cs typeface="Times New Roman"/>
                <a:sym typeface="Times New Roman"/>
              </a:rPr>
              <a:t>                 founding cats:</a:t>
            </a:r>
            <a:endParaRPr b="1" sz="1700">
              <a:solidFill>
                <a:schemeClr val="dk1"/>
              </a:solidFill>
              <a:latin typeface="Times New Roman"/>
              <a:ea typeface="Times New Roman"/>
              <a:cs typeface="Times New Roman"/>
              <a:sym typeface="Times New Roman"/>
            </a:endParaRPr>
          </a:p>
          <a:p>
            <a:pPr indent="-336550" lvl="0" marL="1371600" marR="1028700" rtl="0" algn="l">
              <a:lnSpc>
                <a:spcPct val="100000"/>
              </a:lnSpc>
              <a:spcBef>
                <a:spcPts val="600"/>
              </a:spcBef>
              <a:spcAft>
                <a:spcPts val="0"/>
              </a:spcAft>
              <a:buClr>
                <a:schemeClr val="dk1"/>
              </a:buClr>
              <a:buSzPts val="1700"/>
              <a:buFont typeface="Times New Roman"/>
              <a:buChar char="●"/>
            </a:pPr>
            <a:r>
              <a:rPr b="1" lang="en" sz="1700">
                <a:solidFill>
                  <a:schemeClr val="dk1"/>
                </a:solidFill>
                <a:latin typeface="Times New Roman"/>
                <a:ea typeface="Times New Roman"/>
                <a:cs typeface="Times New Roman"/>
                <a:sym typeface="Times New Roman"/>
              </a:rPr>
              <a:t>Raggedy Ann Daddy Warbucks, Seal Mitted (LL)</a:t>
            </a:r>
            <a:endParaRPr b="1" sz="1700">
              <a:solidFill>
                <a:schemeClr val="dk1"/>
              </a:solidFill>
              <a:latin typeface="Times New Roman"/>
              <a:ea typeface="Times New Roman"/>
              <a:cs typeface="Times New Roman"/>
              <a:sym typeface="Times New Roman"/>
            </a:endParaRPr>
          </a:p>
          <a:p>
            <a:pPr indent="-336550" lvl="0" marL="1371600" marR="1028700" rtl="0" algn="l">
              <a:lnSpc>
                <a:spcPct val="100000"/>
              </a:lnSpc>
              <a:spcBef>
                <a:spcPts val="0"/>
              </a:spcBef>
              <a:spcAft>
                <a:spcPts val="0"/>
              </a:spcAft>
              <a:buClr>
                <a:schemeClr val="dk1"/>
              </a:buClr>
              <a:buSzPts val="1700"/>
              <a:buFont typeface="Times New Roman"/>
              <a:buChar char="●"/>
            </a:pPr>
            <a:r>
              <a:rPr b="1" lang="en" sz="1700">
                <a:solidFill>
                  <a:schemeClr val="dk1"/>
                </a:solidFill>
                <a:latin typeface="Times New Roman"/>
                <a:ea typeface="Times New Roman"/>
                <a:cs typeface="Times New Roman"/>
                <a:sym typeface="Times New Roman"/>
              </a:rPr>
              <a:t>Raggedy Ann Gueber, Seal Mitted (LL)</a:t>
            </a:r>
            <a:endParaRPr b="1" sz="1700">
              <a:solidFill>
                <a:schemeClr val="dk1"/>
              </a:solidFill>
              <a:latin typeface="Times New Roman"/>
              <a:ea typeface="Times New Roman"/>
              <a:cs typeface="Times New Roman"/>
              <a:sym typeface="Times New Roman"/>
            </a:endParaRPr>
          </a:p>
          <a:p>
            <a:pPr indent="-336550" lvl="0" marL="1371600" marR="1028700" rtl="0" algn="l">
              <a:lnSpc>
                <a:spcPct val="100000"/>
              </a:lnSpc>
              <a:spcBef>
                <a:spcPts val="0"/>
              </a:spcBef>
              <a:spcAft>
                <a:spcPts val="0"/>
              </a:spcAft>
              <a:buClr>
                <a:schemeClr val="dk1"/>
              </a:buClr>
              <a:buSzPts val="1700"/>
              <a:buFont typeface="Times New Roman"/>
              <a:buChar char="●"/>
            </a:pPr>
            <a:r>
              <a:rPr b="1" lang="en" sz="1700">
                <a:solidFill>
                  <a:schemeClr val="dk1"/>
                </a:solidFill>
                <a:latin typeface="Times New Roman"/>
                <a:ea typeface="Times New Roman"/>
                <a:cs typeface="Times New Roman"/>
                <a:sym typeface="Times New Roman"/>
              </a:rPr>
              <a:t>Raggedy Ann Fugianna, Seal Bicolor (LL) DOB: 5/5/65</a:t>
            </a:r>
            <a:endParaRPr b="1" sz="1700">
              <a:solidFill>
                <a:schemeClr val="dk1"/>
              </a:solidFill>
              <a:latin typeface="Times New Roman"/>
              <a:ea typeface="Times New Roman"/>
              <a:cs typeface="Times New Roman"/>
              <a:sym typeface="Times New Roman"/>
            </a:endParaRPr>
          </a:p>
          <a:p>
            <a:pPr indent="-336550" lvl="0" marL="1371600" marR="1028700" rtl="0" algn="l">
              <a:lnSpc>
                <a:spcPct val="100000"/>
              </a:lnSpc>
              <a:spcBef>
                <a:spcPts val="0"/>
              </a:spcBef>
              <a:spcAft>
                <a:spcPts val="0"/>
              </a:spcAft>
              <a:buClr>
                <a:schemeClr val="dk1"/>
              </a:buClr>
              <a:buSzPts val="1700"/>
              <a:buFont typeface="Times New Roman"/>
              <a:buChar char="●"/>
            </a:pPr>
            <a:r>
              <a:rPr b="1" lang="en" sz="1700">
                <a:solidFill>
                  <a:schemeClr val="dk1"/>
                </a:solidFill>
                <a:latin typeface="Times New Roman"/>
                <a:ea typeface="Times New Roman"/>
                <a:cs typeface="Times New Roman"/>
                <a:sym typeface="Times New Roman"/>
              </a:rPr>
              <a:t>Raggedy Ann Kyoto, Seal Mitted (DL) DOB: 7/3/65</a:t>
            </a:r>
            <a:endParaRPr b="1" sz="1700">
              <a:solidFill>
                <a:schemeClr val="dk1"/>
              </a:solidFill>
              <a:latin typeface="Times New Roman"/>
              <a:ea typeface="Times New Roman"/>
              <a:cs typeface="Times New Roman"/>
              <a:sym typeface="Times New Roman"/>
            </a:endParaRPr>
          </a:p>
          <a:p>
            <a:pPr indent="-336550" lvl="0" marL="1371600" marR="1028700" rtl="0" algn="l">
              <a:lnSpc>
                <a:spcPct val="100000"/>
              </a:lnSpc>
              <a:spcBef>
                <a:spcPts val="0"/>
              </a:spcBef>
              <a:spcAft>
                <a:spcPts val="0"/>
              </a:spcAft>
              <a:buClr>
                <a:schemeClr val="dk1"/>
              </a:buClr>
              <a:buSzPts val="1700"/>
              <a:buFont typeface="Times New Roman"/>
              <a:buChar char="●"/>
            </a:pPr>
            <a:r>
              <a:rPr b="1" lang="en" sz="1700">
                <a:solidFill>
                  <a:schemeClr val="dk1"/>
                </a:solidFill>
                <a:latin typeface="Times New Roman"/>
                <a:ea typeface="Times New Roman"/>
                <a:cs typeface="Times New Roman"/>
                <a:sym typeface="Times New Roman"/>
              </a:rPr>
              <a:t>Raggedy Ann Tiki, Seal Colorpoint (DL) DOB: 7/3/65</a:t>
            </a:r>
            <a:endParaRPr b="1" sz="1700">
              <a:solidFill>
                <a:schemeClr val="dk1"/>
              </a:solidFill>
              <a:latin typeface="Times New Roman"/>
              <a:ea typeface="Times New Roman"/>
              <a:cs typeface="Times New Roman"/>
              <a:sym typeface="Times New Roman"/>
            </a:endParaRPr>
          </a:p>
          <a:p>
            <a:pPr indent="0" lvl="0" marL="0" marR="1028700" rtl="0" algn="l">
              <a:lnSpc>
                <a:spcPct val="100000"/>
              </a:lnSpc>
              <a:spcBef>
                <a:spcPts val="600"/>
              </a:spcBef>
              <a:spcAft>
                <a:spcPts val="0"/>
              </a:spcAft>
              <a:buClr>
                <a:schemeClr val="dk1"/>
              </a:buClr>
              <a:buSzPts val="1100"/>
              <a:buFont typeface="Arial"/>
              <a:buNone/>
            </a:pPr>
            <a:r>
              <a:t/>
            </a:r>
            <a:endParaRPr sz="1700">
              <a:solidFill>
                <a:schemeClr val="dk1"/>
              </a:solidFill>
              <a:latin typeface="Times New Roman"/>
              <a:ea typeface="Times New Roman"/>
              <a:cs typeface="Times New Roman"/>
              <a:sym typeface="Times New Roman"/>
            </a:endParaRPr>
          </a:p>
          <a:p>
            <a:pPr indent="0" lvl="0" marL="0" rtl="0" algn="l">
              <a:lnSpc>
                <a:spcPct val="100000"/>
              </a:lnSpc>
              <a:spcBef>
                <a:spcPts val="600"/>
              </a:spcBef>
              <a:spcAft>
                <a:spcPts val="600"/>
              </a:spcAft>
              <a:buNone/>
            </a:pPr>
            <a:r>
              <a:t/>
            </a:r>
            <a:endParaRPr sz="1700">
              <a:solidFill>
                <a:schemeClr val="dk1"/>
              </a:solidFill>
              <a:latin typeface="Times New Roman"/>
              <a:ea typeface="Times New Roman"/>
              <a:cs typeface="Times New Roman"/>
              <a:sym typeface="Times New Roman"/>
            </a:endParaRPr>
          </a:p>
        </p:txBody>
      </p:sp>
      <p:sp>
        <p:nvSpPr>
          <p:cNvPr id="134" name="Google Shape;134;p24"/>
          <p:cNvSpPr txBox="1"/>
          <p:nvPr/>
        </p:nvSpPr>
        <p:spPr>
          <a:xfrm>
            <a:off x="1132925" y="90625"/>
            <a:ext cx="5222700" cy="15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31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5"/>
          <p:cNvSpPr txBox="1"/>
          <p:nvPr/>
        </p:nvSpPr>
        <p:spPr>
          <a:xfrm>
            <a:off x="-668425" y="-357325"/>
            <a:ext cx="6891600" cy="4897200"/>
          </a:xfrm>
          <a:prstGeom prst="rect">
            <a:avLst/>
          </a:prstGeom>
          <a:noFill/>
          <a:ln>
            <a:noFill/>
          </a:ln>
        </p:spPr>
        <p:txBody>
          <a:bodyPr anchorCtr="0" anchor="t" bIns="91425" lIns="91425" spcFirstLastPara="1" rIns="91425" wrap="square" tIns="91425">
            <a:noAutofit/>
          </a:bodyPr>
          <a:lstStyle/>
          <a:p>
            <a:pPr indent="0" lvl="0" marL="0" marR="1092200" rtl="0" algn="l">
              <a:lnSpc>
                <a:spcPct val="100000"/>
              </a:lnSpc>
              <a:spcBef>
                <a:spcPts val="600"/>
              </a:spcBef>
              <a:spcAft>
                <a:spcPts val="0"/>
              </a:spcAft>
              <a:buClr>
                <a:schemeClr val="dk1"/>
              </a:buClr>
              <a:buSzPts val="1100"/>
              <a:buFont typeface="Arial"/>
              <a:buNone/>
            </a:pPr>
            <a:r>
              <a:rPr lang="en" sz="1700">
                <a:solidFill>
                  <a:schemeClr val="dk1"/>
                </a:solidFill>
                <a:latin typeface="Times New Roman"/>
                <a:ea typeface="Times New Roman"/>
                <a:cs typeface="Times New Roman"/>
                <a:sym typeface="Times New Roman"/>
              </a:rPr>
              <a:t>             </a:t>
            </a:r>
            <a:endParaRPr sz="1700">
              <a:solidFill>
                <a:schemeClr val="dk1"/>
              </a:solidFill>
              <a:latin typeface="Times New Roman"/>
              <a:ea typeface="Times New Roman"/>
              <a:cs typeface="Times New Roman"/>
              <a:sym typeface="Times New Roman"/>
            </a:endParaRPr>
          </a:p>
          <a:p>
            <a:pPr indent="0" lvl="0" marL="0" marR="1028700" rtl="0" algn="l">
              <a:lnSpc>
                <a:spcPct val="100000"/>
              </a:lnSpc>
              <a:spcBef>
                <a:spcPts val="600"/>
              </a:spcBef>
              <a:spcAft>
                <a:spcPts val="0"/>
              </a:spcAft>
              <a:buClr>
                <a:schemeClr val="dk1"/>
              </a:buClr>
              <a:buSzPts val="1100"/>
              <a:buFont typeface="Arial"/>
              <a:buNone/>
            </a:pPr>
            <a:r>
              <a:rPr lang="en" sz="1700">
                <a:solidFill>
                  <a:schemeClr val="dk1"/>
                </a:solidFill>
                <a:latin typeface="Times New Roman"/>
                <a:ea typeface="Times New Roman"/>
                <a:cs typeface="Times New Roman"/>
                <a:sym typeface="Times New Roman"/>
              </a:rPr>
              <a:t>             ❖  </a:t>
            </a:r>
            <a:r>
              <a:rPr b="1" lang="en" sz="1700">
                <a:solidFill>
                  <a:schemeClr val="dk1"/>
                </a:solidFill>
                <a:latin typeface="Times New Roman"/>
                <a:ea typeface="Times New Roman"/>
                <a:cs typeface="Times New Roman"/>
                <a:sym typeface="Times New Roman"/>
              </a:rPr>
              <a:t>Baker was ahead of her time. </a:t>
            </a:r>
            <a:endParaRPr b="1" sz="1700">
              <a:solidFill>
                <a:schemeClr val="dk1"/>
              </a:solidFill>
              <a:latin typeface="Times New Roman"/>
              <a:ea typeface="Times New Roman"/>
              <a:cs typeface="Times New Roman"/>
              <a:sym typeface="Times New Roman"/>
            </a:endParaRPr>
          </a:p>
          <a:p>
            <a:pPr indent="0" lvl="0" marL="914400" marR="1028700" rtl="0" algn="l">
              <a:lnSpc>
                <a:spcPct val="100000"/>
              </a:lnSpc>
              <a:spcBef>
                <a:spcPts val="600"/>
              </a:spcBef>
              <a:spcAft>
                <a:spcPts val="0"/>
              </a:spcAft>
              <a:buClr>
                <a:schemeClr val="dk1"/>
              </a:buClr>
              <a:buSzPts val="1100"/>
              <a:buFont typeface="Arial"/>
              <a:buNone/>
            </a:pPr>
            <a:r>
              <a:rPr b="1" lang="en" sz="1700">
                <a:solidFill>
                  <a:schemeClr val="dk1"/>
                </a:solidFill>
                <a:latin typeface="Times New Roman"/>
                <a:ea typeface="Times New Roman"/>
                <a:cs typeface="Times New Roman"/>
                <a:sym typeface="Times New Roman"/>
              </a:rPr>
              <a:t>Baker created her own breed standard, set up </a:t>
            </a:r>
            <a:endParaRPr b="1" sz="1700">
              <a:solidFill>
                <a:schemeClr val="dk1"/>
              </a:solidFill>
              <a:latin typeface="Times New Roman"/>
              <a:ea typeface="Times New Roman"/>
              <a:cs typeface="Times New Roman"/>
              <a:sym typeface="Times New Roman"/>
            </a:endParaRPr>
          </a:p>
          <a:p>
            <a:pPr indent="457200" lvl="0" marL="457200" marR="1028700" rtl="0" algn="l">
              <a:lnSpc>
                <a:spcPct val="100000"/>
              </a:lnSpc>
              <a:spcBef>
                <a:spcPts val="600"/>
              </a:spcBef>
              <a:spcAft>
                <a:spcPts val="0"/>
              </a:spcAft>
              <a:buClr>
                <a:schemeClr val="dk1"/>
              </a:buClr>
              <a:buSzPts val="1100"/>
              <a:buFont typeface="Arial"/>
              <a:buNone/>
            </a:pPr>
            <a:r>
              <a:rPr b="1" lang="en" sz="1700">
                <a:solidFill>
                  <a:schemeClr val="dk1"/>
                </a:solidFill>
                <a:latin typeface="Times New Roman"/>
                <a:ea typeface="Times New Roman"/>
                <a:cs typeface="Times New Roman"/>
                <a:sym typeface="Times New Roman"/>
              </a:rPr>
              <a:t>f</a:t>
            </a:r>
            <a:r>
              <a:rPr b="1" lang="en" sz="1700">
                <a:solidFill>
                  <a:schemeClr val="dk1"/>
                </a:solidFill>
                <a:latin typeface="Times New Roman"/>
                <a:ea typeface="Times New Roman"/>
                <a:cs typeface="Times New Roman"/>
                <a:sym typeface="Times New Roman"/>
              </a:rPr>
              <a:t>ranchisees with breeder sets, and established her </a:t>
            </a:r>
            <a:endParaRPr b="1" sz="1700">
              <a:solidFill>
                <a:schemeClr val="dk1"/>
              </a:solidFill>
              <a:latin typeface="Times New Roman"/>
              <a:ea typeface="Times New Roman"/>
              <a:cs typeface="Times New Roman"/>
              <a:sym typeface="Times New Roman"/>
            </a:endParaRPr>
          </a:p>
          <a:p>
            <a:pPr indent="457200" lvl="0" marL="457200" marR="1028700" rtl="0" algn="l">
              <a:lnSpc>
                <a:spcPct val="100000"/>
              </a:lnSpc>
              <a:spcBef>
                <a:spcPts val="600"/>
              </a:spcBef>
              <a:spcAft>
                <a:spcPts val="0"/>
              </a:spcAft>
              <a:buClr>
                <a:schemeClr val="dk1"/>
              </a:buClr>
              <a:buSzPts val="1100"/>
              <a:buFont typeface="Arial"/>
              <a:buNone/>
            </a:pPr>
            <a:r>
              <a:rPr b="1" lang="en" sz="1700">
                <a:solidFill>
                  <a:schemeClr val="dk1"/>
                </a:solidFill>
                <a:latin typeface="Times New Roman"/>
                <a:ea typeface="Times New Roman"/>
                <a:cs typeface="Times New Roman"/>
                <a:sym typeface="Times New Roman"/>
              </a:rPr>
              <a:t>own Ragdoll organization, the International  </a:t>
            </a:r>
            <a:endParaRPr b="1" sz="1700">
              <a:solidFill>
                <a:schemeClr val="dk1"/>
              </a:solidFill>
              <a:latin typeface="Times New Roman"/>
              <a:ea typeface="Times New Roman"/>
              <a:cs typeface="Times New Roman"/>
              <a:sym typeface="Times New Roman"/>
            </a:endParaRPr>
          </a:p>
          <a:p>
            <a:pPr indent="0" lvl="0" marL="914400" marR="1028700" rtl="0" algn="l">
              <a:lnSpc>
                <a:spcPct val="100000"/>
              </a:lnSpc>
              <a:spcBef>
                <a:spcPts val="600"/>
              </a:spcBef>
              <a:spcAft>
                <a:spcPts val="0"/>
              </a:spcAft>
              <a:buClr>
                <a:schemeClr val="dk1"/>
              </a:buClr>
              <a:buSzPts val="1100"/>
              <a:buFont typeface="Arial"/>
              <a:buNone/>
            </a:pPr>
            <a:r>
              <a:rPr b="1" lang="en" sz="1700">
                <a:solidFill>
                  <a:schemeClr val="dk1"/>
                </a:solidFill>
                <a:latin typeface="Times New Roman"/>
                <a:ea typeface="Times New Roman"/>
                <a:cs typeface="Times New Roman"/>
                <a:sym typeface="Times New Roman"/>
              </a:rPr>
              <a:t>Ragdoll Cat Association (IRCA). She also patented </a:t>
            </a:r>
            <a:endParaRPr b="1" sz="1700">
              <a:solidFill>
                <a:schemeClr val="dk1"/>
              </a:solidFill>
              <a:latin typeface="Times New Roman"/>
              <a:ea typeface="Times New Roman"/>
              <a:cs typeface="Times New Roman"/>
              <a:sym typeface="Times New Roman"/>
            </a:endParaRPr>
          </a:p>
          <a:p>
            <a:pPr indent="0" lvl="0" marL="914400" marR="1028700" rtl="0" algn="l">
              <a:lnSpc>
                <a:spcPct val="100000"/>
              </a:lnSpc>
              <a:spcBef>
                <a:spcPts val="600"/>
              </a:spcBef>
              <a:spcAft>
                <a:spcPts val="0"/>
              </a:spcAft>
              <a:buClr>
                <a:schemeClr val="dk1"/>
              </a:buClr>
              <a:buSzPts val="1100"/>
              <a:buFont typeface="Arial"/>
              <a:buNone/>
            </a:pPr>
            <a:r>
              <a:rPr b="1" lang="en" sz="1700">
                <a:solidFill>
                  <a:schemeClr val="dk1"/>
                </a:solidFill>
                <a:latin typeface="Times New Roman"/>
                <a:ea typeface="Times New Roman"/>
                <a:cs typeface="Times New Roman"/>
                <a:sym typeface="Times New Roman"/>
              </a:rPr>
              <a:t>her Ragdoll name and colors. She was educated. She was forward thinking in regard to her interest in DNA, feline nutrition, and natural remedies.  She was a business woman, when most women were relegated to the home and dependent upon a husband in the 1960s. She, alone, was the creator, pioneer, and Originator of the Woman-made Breed, her breed: the Ragdoll. </a:t>
            </a:r>
            <a:endParaRPr b="1" sz="1700">
              <a:solidFill>
                <a:schemeClr val="dk1"/>
              </a:solidFill>
              <a:latin typeface="Times New Roman"/>
              <a:ea typeface="Times New Roman"/>
              <a:cs typeface="Times New Roman"/>
              <a:sym typeface="Times New Roman"/>
            </a:endParaRPr>
          </a:p>
          <a:p>
            <a:pPr indent="0" lvl="0" marL="914400" marR="1028700" rtl="0" algn="l">
              <a:lnSpc>
                <a:spcPct val="100000"/>
              </a:lnSpc>
              <a:spcBef>
                <a:spcPts val="600"/>
              </a:spcBef>
              <a:spcAft>
                <a:spcPts val="0"/>
              </a:spcAft>
              <a:buClr>
                <a:schemeClr val="dk1"/>
              </a:buClr>
              <a:buSzPts val="1100"/>
              <a:buFont typeface="Arial"/>
              <a:buNone/>
            </a:pPr>
            <a:r>
              <a:rPr lang="en" sz="1700">
                <a:solidFill>
                  <a:schemeClr val="dk1"/>
                </a:solidFill>
                <a:latin typeface="Times New Roman"/>
                <a:ea typeface="Times New Roman"/>
                <a:cs typeface="Times New Roman"/>
                <a:sym typeface="Times New Roman"/>
              </a:rPr>
              <a:t>Unfortunately, she was forced to protect herself and her beloved Ragdolls through contracts, patents, and the courts, when some breeders chose to oppose her in a variety of ways. </a:t>
            </a:r>
            <a:endParaRPr sz="1700">
              <a:solidFill>
                <a:schemeClr val="dk1"/>
              </a:solidFill>
              <a:latin typeface="Times New Roman"/>
              <a:ea typeface="Times New Roman"/>
              <a:cs typeface="Times New Roman"/>
              <a:sym typeface="Times New Roman"/>
            </a:endParaRPr>
          </a:p>
          <a:p>
            <a:pPr indent="0" lvl="0" marL="0" rtl="0" algn="l">
              <a:lnSpc>
                <a:spcPct val="100000"/>
              </a:lnSpc>
              <a:spcBef>
                <a:spcPts val="600"/>
              </a:spcBef>
              <a:spcAft>
                <a:spcPts val="600"/>
              </a:spcAft>
              <a:buNone/>
            </a:pPr>
            <a:r>
              <a:t/>
            </a:r>
            <a:endParaRPr sz="1700">
              <a:solidFill>
                <a:schemeClr val="dk1"/>
              </a:solidFill>
              <a:latin typeface="Times New Roman"/>
              <a:ea typeface="Times New Roman"/>
              <a:cs typeface="Times New Roman"/>
              <a:sym typeface="Times New Roman"/>
            </a:endParaRPr>
          </a:p>
        </p:txBody>
      </p:sp>
      <p:pic>
        <p:nvPicPr>
          <p:cNvPr id="140" name="Google Shape;140;p25"/>
          <p:cNvPicPr preferRelativeResize="0"/>
          <p:nvPr/>
        </p:nvPicPr>
        <p:blipFill>
          <a:blip r:embed="rId3">
            <a:alphaModFix/>
          </a:blip>
          <a:stretch>
            <a:fillRect/>
          </a:stretch>
        </p:blipFill>
        <p:spPr>
          <a:xfrm>
            <a:off x="5863625" y="2491125"/>
            <a:ext cx="2561975" cy="2048750"/>
          </a:xfrm>
          <a:prstGeom prst="rect">
            <a:avLst/>
          </a:prstGeom>
          <a:noFill/>
          <a:ln>
            <a:noFill/>
          </a:ln>
        </p:spPr>
      </p:pic>
      <p:pic>
        <p:nvPicPr>
          <p:cNvPr id="141" name="Google Shape;141;p25"/>
          <p:cNvPicPr preferRelativeResize="0"/>
          <p:nvPr/>
        </p:nvPicPr>
        <p:blipFill>
          <a:blip r:embed="rId4">
            <a:alphaModFix/>
          </a:blip>
          <a:stretch>
            <a:fillRect/>
          </a:stretch>
        </p:blipFill>
        <p:spPr>
          <a:xfrm>
            <a:off x="6223163" y="479413"/>
            <a:ext cx="1758306" cy="1355025"/>
          </a:xfrm>
          <a:prstGeom prst="rect">
            <a:avLst/>
          </a:prstGeom>
          <a:noFill/>
          <a:ln>
            <a:noFill/>
          </a:ln>
        </p:spPr>
      </p:pic>
      <p:sp>
        <p:nvSpPr>
          <p:cNvPr id="142" name="Google Shape;142;p25"/>
          <p:cNvSpPr txBox="1"/>
          <p:nvPr/>
        </p:nvSpPr>
        <p:spPr>
          <a:xfrm>
            <a:off x="1132925" y="90625"/>
            <a:ext cx="5222700" cy="15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31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6"/>
          <p:cNvSpPr txBox="1"/>
          <p:nvPr/>
        </p:nvSpPr>
        <p:spPr>
          <a:xfrm>
            <a:off x="-113400" y="1230725"/>
            <a:ext cx="9257400" cy="2889000"/>
          </a:xfrm>
          <a:prstGeom prst="rect">
            <a:avLst/>
          </a:prstGeom>
          <a:noFill/>
          <a:ln>
            <a:noFill/>
          </a:ln>
        </p:spPr>
        <p:txBody>
          <a:bodyPr anchorCtr="0" anchor="ctr" bIns="91425" lIns="91425" spcFirstLastPara="1" rIns="91425" wrap="square" tIns="91425">
            <a:noAutofit/>
          </a:bodyPr>
          <a:lstStyle/>
          <a:p>
            <a:pPr indent="0" lvl="0" marL="457200" marR="977900" rtl="0" algn="l">
              <a:lnSpc>
                <a:spcPct val="114000"/>
              </a:lnSpc>
              <a:spcBef>
                <a:spcPts val="0"/>
              </a:spcBef>
              <a:spcAft>
                <a:spcPts val="0"/>
              </a:spcAft>
              <a:buNone/>
            </a:pPr>
            <a:r>
              <a:rPr b="1" lang="en" sz="1300">
                <a:solidFill>
                  <a:schemeClr val="dk1"/>
                </a:solidFill>
                <a:latin typeface="Times New Roman"/>
                <a:ea typeface="Times New Roman"/>
                <a:cs typeface="Times New Roman"/>
                <a:sym typeface="Times New Roman"/>
              </a:rPr>
              <a:t>❖ </a:t>
            </a:r>
            <a:r>
              <a:rPr b="1" lang="en" sz="1300">
                <a:solidFill>
                  <a:schemeClr val="dk1"/>
                </a:solidFill>
                <a:latin typeface="Times New Roman"/>
                <a:ea typeface="Times New Roman"/>
                <a:cs typeface="Times New Roman"/>
                <a:sym typeface="Times New Roman"/>
              </a:rPr>
              <a:t>Denny and Laura Dayton, who were among the first breeders to</a:t>
            </a:r>
            <a:endParaRPr b="1" sz="1300">
              <a:solidFill>
                <a:schemeClr val="dk1"/>
              </a:solidFill>
              <a:latin typeface="Times New Roman"/>
              <a:ea typeface="Times New Roman"/>
              <a:cs typeface="Times New Roman"/>
              <a:sym typeface="Times New Roman"/>
            </a:endParaRPr>
          </a:p>
          <a:p>
            <a:pPr indent="0" lvl="0" marL="457200" marR="6616700" rtl="0" algn="l">
              <a:lnSpc>
                <a:spcPct val="114000"/>
              </a:lnSpc>
              <a:spcBef>
                <a:spcPts val="0"/>
              </a:spcBef>
              <a:spcAft>
                <a:spcPts val="0"/>
              </a:spcAft>
              <a:buNone/>
            </a:pPr>
            <a:r>
              <a:rPr b="1" lang="en" sz="1300">
                <a:solidFill>
                  <a:schemeClr val="dk1"/>
                </a:solidFill>
                <a:latin typeface="Times New Roman"/>
                <a:ea typeface="Times New Roman"/>
                <a:cs typeface="Times New Roman"/>
                <a:sym typeface="Times New Roman"/>
              </a:rPr>
              <a:t>purchase Ragdolls along with </a:t>
            </a:r>
            <a:r>
              <a:rPr b="1" lang="en" sz="1300">
                <a:solidFill>
                  <a:schemeClr val="dk1"/>
                </a:solidFill>
                <a:latin typeface="Times New Roman"/>
                <a:ea typeface="Times New Roman"/>
                <a:cs typeface="Times New Roman"/>
                <a:sym typeface="Times New Roman"/>
              </a:rPr>
              <a:t>a few other breeders,</a:t>
            </a:r>
            <a:endParaRPr b="1" sz="1300">
              <a:solidFill>
                <a:schemeClr val="dk1"/>
              </a:solidFill>
              <a:latin typeface="Times New Roman"/>
              <a:ea typeface="Times New Roman"/>
              <a:cs typeface="Times New Roman"/>
              <a:sym typeface="Times New Roman"/>
            </a:endParaRPr>
          </a:p>
          <a:p>
            <a:pPr indent="0" lvl="0" marL="0" marR="1155700" rtl="0" algn="l">
              <a:lnSpc>
                <a:spcPct val="114000"/>
              </a:lnSpc>
              <a:spcBef>
                <a:spcPts val="0"/>
              </a:spcBef>
              <a:spcAft>
                <a:spcPts val="0"/>
              </a:spcAft>
              <a:buNone/>
            </a:pPr>
            <a:r>
              <a:rPr b="1" lang="en" sz="1300">
                <a:solidFill>
                  <a:schemeClr val="dk1"/>
                </a:solidFill>
                <a:latin typeface="Times New Roman"/>
                <a:ea typeface="Times New Roman"/>
                <a:cs typeface="Times New Roman"/>
                <a:sym typeface="Times New Roman"/>
              </a:rPr>
              <a:t> 	dismissed Ann Baker's vision of her Ragdoll and made it their</a:t>
            </a:r>
            <a:endParaRPr b="1" sz="1300">
              <a:solidFill>
                <a:schemeClr val="dk1"/>
              </a:solidFill>
              <a:latin typeface="Times New Roman"/>
              <a:ea typeface="Times New Roman"/>
              <a:cs typeface="Times New Roman"/>
              <a:sym typeface="Times New Roman"/>
            </a:endParaRPr>
          </a:p>
          <a:p>
            <a:pPr indent="0" lvl="0" marL="457200" marR="6667500" rtl="0" algn="l">
              <a:lnSpc>
                <a:spcPct val="114000"/>
              </a:lnSpc>
              <a:spcBef>
                <a:spcPts val="0"/>
              </a:spcBef>
              <a:spcAft>
                <a:spcPts val="0"/>
              </a:spcAft>
              <a:buNone/>
            </a:pPr>
            <a:r>
              <a:rPr b="1" lang="en" sz="1300">
                <a:solidFill>
                  <a:schemeClr val="dk1"/>
                </a:solidFill>
                <a:latin typeface="Times New Roman"/>
                <a:ea typeface="Times New Roman"/>
                <a:cs typeface="Times New Roman"/>
                <a:sym typeface="Times New Roman"/>
              </a:rPr>
              <a:t>mission to establish a small representation of the Ragdoll breed (the blue-eyed variant) in multiple cat</a:t>
            </a:r>
            <a:endParaRPr b="1" sz="1300">
              <a:solidFill>
                <a:schemeClr val="dk1"/>
              </a:solidFill>
              <a:latin typeface="Times New Roman"/>
              <a:ea typeface="Times New Roman"/>
              <a:cs typeface="Times New Roman"/>
              <a:sym typeface="Times New Roman"/>
            </a:endParaRPr>
          </a:p>
          <a:p>
            <a:pPr indent="0" lvl="0" marL="457200" marR="6464300" rtl="0" algn="l">
              <a:lnSpc>
                <a:spcPct val="114000"/>
              </a:lnSpc>
              <a:spcBef>
                <a:spcPts val="0"/>
              </a:spcBef>
              <a:spcAft>
                <a:spcPts val="0"/>
              </a:spcAft>
              <a:buNone/>
            </a:pPr>
            <a:r>
              <a:rPr b="1" lang="en" sz="1300">
                <a:solidFill>
                  <a:schemeClr val="dk1"/>
                </a:solidFill>
                <a:latin typeface="Times New Roman"/>
                <a:ea typeface="Times New Roman"/>
                <a:cs typeface="Times New Roman"/>
                <a:sym typeface="Times New Roman"/>
              </a:rPr>
              <a:t>fancier associations and show halls in the 70s and 80s.</a:t>
            </a:r>
            <a:endParaRPr b="1" sz="1300">
              <a:solidFill>
                <a:schemeClr val="dk1"/>
              </a:solidFill>
              <a:latin typeface="Times New Roman"/>
              <a:ea typeface="Times New Roman"/>
              <a:cs typeface="Times New Roman"/>
              <a:sym typeface="Times New Roman"/>
            </a:endParaRPr>
          </a:p>
          <a:p>
            <a:pPr indent="0" lvl="0" marL="457200" marR="1511300" rtl="0" algn="l">
              <a:lnSpc>
                <a:spcPct val="114000"/>
              </a:lnSpc>
              <a:spcBef>
                <a:spcPts val="0"/>
              </a:spcBef>
              <a:spcAft>
                <a:spcPts val="0"/>
              </a:spcAft>
              <a:buNone/>
            </a:pPr>
            <a:r>
              <a:rPr b="1" lang="en" sz="1300">
                <a:solidFill>
                  <a:schemeClr val="dk1"/>
                </a:solidFill>
                <a:latin typeface="Times New Roman"/>
                <a:ea typeface="Times New Roman"/>
                <a:cs typeface="Times New Roman"/>
                <a:sym typeface="Times New Roman"/>
              </a:rPr>
              <a:t>❖ Yet another group of breeders, in the early 90s, who</a:t>
            </a:r>
            <a:endParaRPr b="1" sz="1300">
              <a:solidFill>
                <a:schemeClr val="dk1"/>
              </a:solidFill>
              <a:latin typeface="Times New Roman"/>
              <a:ea typeface="Times New Roman"/>
              <a:cs typeface="Times New Roman"/>
              <a:sym typeface="Times New Roman"/>
            </a:endParaRPr>
          </a:p>
          <a:p>
            <a:pPr indent="0" lvl="0" marL="457200" marR="6756400" rtl="0" algn="l">
              <a:lnSpc>
                <a:spcPct val="114000"/>
              </a:lnSpc>
              <a:spcBef>
                <a:spcPts val="0"/>
              </a:spcBef>
              <a:spcAft>
                <a:spcPts val="0"/>
              </a:spcAft>
              <a:buNone/>
            </a:pPr>
            <a:r>
              <a:rPr b="1" lang="en" sz="1300">
                <a:solidFill>
                  <a:schemeClr val="dk1"/>
                </a:solidFill>
                <a:latin typeface="Times New Roman"/>
                <a:ea typeface="Times New Roman"/>
                <a:cs typeface="Times New Roman"/>
                <a:sym typeface="Times New Roman"/>
              </a:rPr>
              <a:t>purchased cats from Ann Baker, chose not to honor contractual agreements with Baker and decided to outcross to</a:t>
            </a:r>
            <a:endParaRPr b="1" sz="1300">
              <a:solidFill>
                <a:schemeClr val="dk1"/>
              </a:solidFill>
              <a:latin typeface="Times New Roman"/>
              <a:ea typeface="Times New Roman"/>
              <a:cs typeface="Times New Roman"/>
              <a:sym typeface="Times New Roman"/>
            </a:endParaRPr>
          </a:p>
          <a:p>
            <a:pPr indent="0" lvl="0" marL="457200" marR="1181100" rtl="0" algn="l">
              <a:lnSpc>
                <a:spcPct val="114000"/>
              </a:lnSpc>
              <a:spcBef>
                <a:spcPts val="0"/>
              </a:spcBef>
              <a:spcAft>
                <a:spcPts val="0"/>
              </a:spcAft>
              <a:buNone/>
            </a:pPr>
            <a:r>
              <a:rPr b="1" lang="en" sz="1300">
                <a:solidFill>
                  <a:schemeClr val="dk1"/>
                </a:solidFill>
                <a:latin typeface="Times New Roman"/>
                <a:ea typeface="Times New Roman"/>
                <a:cs typeface="Times New Roman"/>
                <a:sym typeface="Times New Roman"/>
              </a:rPr>
              <a:t>other cats in order to produce different colors and patterns.</a:t>
            </a:r>
            <a:endParaRPr b="1" sz="1300">
              <a:solidFill>
                <a:schemeClr val="dk1"/>
              </a:solidFill>
              <a:latin typeface="Times New Roman"/>
              <a:ea typeface="Times New Roman"/>
              <a:cs typeface="Times New Roman"/>
              <a:sym typeface="Times New Roman"/>
            </a:endParaRPr>
          </a:p>
          <a:p>
            <a:pPr indent="0" lvl="0" marL="457200" marR="6299200" rtl="0" algn="l">
              <a:lnSpc>
                <a:spcPct val="114000"/>
              </a:lnSpc>
              <a:spcBef>
                <a:spcPts val="0"/>
              </a:spcBef>
              <a:spcAft>
                <a:spcPts val="0"/>
              </a:spcAft>
              <a:buNone/>
            </a:pPr>
            <a:r>
              <a:rPr b="1" lang="en" sz="1300">
                <a:solidFill>
                  <a:schemeClr val="dk1"/>
                </a:solidFill>
                <a:latin typeface="Times New Roman"/>
                <a:ea typeface="Times New Roman"/>
                <a:cs typeface="Times New Roman"/>
                <a:sym typeface="Times New Roman"/>
              </a:rPr>
              <a:t>This group took the remnants of                   what the Daytons left</a:t>
            </a:r>
            <a:endParaRPr b="1" sz="1300">
              <a:solidFill>
                <a:schemeClr val="dk1"/>
              </a:solidFill>
              <a:latin typeface="Times New Roman"/>
              <a:ea typeface="Times New Roman"/>
              <a:cs typeface="Times New Roman"/>
              <a:sym typeface="Times New Roman"/>
            </a:endParaRPr>
          </a:p>
          <a:p>
            <a:pPr indent="457200" lvl="0" marL="0" marR="1143000" rtl="0" algn="l">
              <a:lnSpc>
                <a:spcPct val="114000"/>
              </a:lnSpc>
              <a:spcBef>
                <a:spcPts val="0"/>
              </a:spcBef>
              <a:spcAft>
                <a:spcPts val="0"/>
              </a:spcAft>
              <a:buNone/>
            </a:pPr>
            <a:r>
              <a:rPr b="1" lang="en" sz="1300">
                <a:solidFill>
                  <a:schemeClr val="dk1"/>
                </a:solidFill>
                <a:latin typeface="Times New Roman"/>
                <a:ea typeface="Times New Roman"/>
                <a:cs typeface="Times New Roman"/>
                <a:sym typeface="Times New Roman"/>
              </a:rPr>
              <a:t>behind, in regard to Baker's Ragdolls, and promoted them as</a:t>
            </a:r>
            <a:endParaRPr b="1" sz="1300">
              <a:solidFill>
                <a:schemeClr val="dk1"/>
              </a:solidFill>
              <a:latin typeface="Times New Roman"/>
              <a:ea typeface="Times New Roman"/>
              <a:cs typeface="Times New Roman"/>
              <a:sym typeface="Times New Roman"/>
            </a:endParaRPr>
          </a:p>
          <a:p>
            <a:pPr indent="457200" lvl="0" marL="0" marR="1701800" rtl="0" algn="l">
              <a:lnSpc>
                <a:spcPct val="114000"/>
              </a:lnSpc>
              <a:spcBef>
                <a:spcPts val="0"/>
              </a:spcBef>
              <a:spcAft>
                <a:spcPts val="0"/>
              </a:spcAft>
              <a:buNone/>
            </a:pPr>
            <a:r>
              <a:rPr b="1" lang="en" sz="1300">
                <a:solidFill>
                  <a:schemeClr val="dk1"/>
                </a:solidFill>
                <a:latin typeface="Times New Roman"/>
                <a:ea typeface="Times New Roman"/>
                <a:cs typeface="Times New Roman"/>
                <a:sym typeface="Times New Roman"/>
              </a:rPr>
              <a:t>a "new" breed: the </a:t>
            </a:r>
            <a:r>
              <a:rPr b="1" i="1" lang="en" sz="1300">
                <a:solidFill>
                  <a:schemeClr val="dk1"/>
                </a:solidFill>
                <a:latin typeface="Times New Roman"/>
                <a:ea typeface="Times New Roman"/>
                <a:cs typeface="Times New Roman"/>
                <a:sym typeface="Times New Roman"/>
              </a:rPr>
              <a:t>Ragamuffin</a:t>
            </a:r>
            <a:r>
              <a:rPr b="1" lang="en" sz="1300">
                <a:solidFill>
                  <a:schemeClr val="dk1"/>
                </a:solidFill>
                <a:latin typeface="Times New Roman"/>
                <a:ea typeface="Times New Roman"/>
                <a:cs typeface="Times New Roman"/>
                <a:sym typeface="Times New Roman"/>
              </a:rPr>
              <a:t>.</a:t>
            </a:r>
            <a:endParaRPr b="1" sz="13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b="1" sz="800">
              <a:solidFill>
                <a:schemeClr val="dk1"/>
              </a:solidFill>
              <a:latin typeface="Times New Roman"/>
              <a:ea typeface="Times New Roman"/>
              <a:cs typeface="Times New Roman"/>
              <a:sym typeface="Times New Roman"/>
            </a:endParaRPr>
          </a:p>
        </p:txBody>
      </p:sp>
      <p:sp>
        <p:nvSpPr>
          <p:cNvPr id="148" name="Google Shape;148;p26"/>
          <p:cNvSpPr txBox="1"/>
          <p:nvPr/>
        </p:nvSpPr>
        <p:spPr>
          <a:xfrm>
            <a:off x="1955950" y="-316150"/>
            <a:ext cx="4033200" cy="63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800">
              <a:solidFill>
                <a:schemeClr val="dk2"/>
              </a:solidFill>
            </a:endParaRPr>
          </a:p>
        </p:txBody>
      </p:sp>
      <p:pic>
        <p:nvPicPr>
          <p:cNvPr id="149" name="Google Shape;149;p26"/>
          <p:cNvPicPr preferRelativeResize="0"/>
          <p:nvPr/>
        </p:nvPicPr>
        <p:blipFill>
          <a:blip r:embed="rId3">
            <a:alphaModFix/>
          </a:blip>
          <a:stretch>
            <a:fillRect/>
          </a:stretch>
        </p:blipFill>
        <p:spPr>
          <a:xfrm>
            <a:off x="5682050" y="943329"/>
            <a:ext cx="2247875" cy="3256850"/>
          </a:xfrm>
          <a:prstGeom prst="rect">
            <a:avLst/>
          </a:prstGeom>
          <a:noFill/>
          <a:ln>
            <a:noFill/>
          </a:ln>
        </p:spPr>
      </p:pic>
      <p:sp>
        <p:nvSpPr>
          <p:cNvPr id="150" name="Google Shape;150;p26"/>
          <p:cNvSpPr txBox="1"/>
          <p:nvPr/>
        </p:nvSpPr>
        <p:spPr>
          <a:xfrm>
            <a:off x="5859775" y="4320200"/>
            <a:ext cx="24981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Times New Roman"/>
                <a:ea typeface="Times New Roman"/>
                <a:cs typeface="Times New Roman"/>
                <a:sym typeface="Times New Roman"/>
              </a:rPr>
              <a:t>Ann Baker holding Kyoto and his SON, Kookie Tu.</a:t>
            </a:r>
            <a:endParaRPr sz="1000">
              <a:solidFill>
                <a:schemeClr val="lt1"/>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7"/>
          <p:cNvSpPr txBox="1"/>
          <p:nvPr>
            <p:ph type="title"/>
          </p:nvPr>
        </p:nvSpPr>
        <p:spPr>
          <a:xfrm>
            <a:off x="0" y="-95275"/>
            <a:ext cx="4317000" cy="916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FFFFFF"/>
                </a:solidFill>
              </a:rPr>
              <a:t>Application to Advance to </a:t>
            </a:r>
            <a:endParaRPr b="1">
              <a:solidFill>
                <a:srgbClr val="FFFFFF"/>
              </a:solidFill>
            </a:endParaRPr>
          </a:p>
          <a:p>
            <a:pPr indent="0" lvl="0" marL="0" rtl="0" algn="l">
              <a:spcBef>
                <a:spcPts val="0"/>
              </a:spcBef>
              <a:spcAft>
                <a:spcPts val="0"/>
              </a:spcAft>
              <a:buNone/>
            </a:pPr>
            <a:r>
              <a:rPr b="1" lang="en">
                <a:solidFill>
                  <a:srgbClr val="FFFFFF"/>
                </a:solidFill>
              </a:rPr>
              <a:t>Championship Status</a:t>
            </a:r>
            <a:r>
              <a:rPr b="1" lang="en">
                <a:solidFill>
                  <a:srgbClr val="FFFFFF"/>
                </a:solidFill>
              </a:rPr>
              <a:t>!</a:t>
            </a:r>
            <a:endParaRPr b="1">
              <a:solidFill>
                <a:srgbClr val="FFFFFF"/>
              </a:solidFill>
            </a:endParaRPr>
          </a:p>
        </p:txBody>
      </p:sp>
      <p:pic>
        <p:nvPicPr>
          <p:cNvPr id="156" name="Google Shape;156;p27"/>
          <p:cNvPicPr preferRelativeResize="0"/>
          <p:nvPr/>
        </p:nvPicPr>
        <p:blipFill>
          <a:blip r:embed="rId3">
            <a:alphaModFix/>
          </a:blip>
          <a:stretch>
            <a:fillRect/>
          </a:stretch>
        </p:blipFill>
        <p:spPr>
          <a:xfrm>
            <a:off x="5845471" y="821525"/>
            <a:ext cx="2705004" cy="3573000"/>
          </a:xfrm>
          <a:prstGeom prst="rect">
            <a:avLst/>
          </a:prstGeom>
          <a:noFill/>
          <a:ln>
            <a:noFill/>
          </a:ln>
        </p:spPr>
      </p:pic>
      <p:sp>
        <p:nvSpPr>
          <p:cNvPr id="157" name="Google Shape;157;p27"/>
          <p:cNvSpPr txBox="1"/>
          <p:nvPr/>
        </p:nvSpPr>
        <p:spPr>
          <a:xfrm>
            <a:off x="0" y="916075"/>
            <a:ext cx="5451600" cy="434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Mink, Sepia, and Solid Ragdolls have been registered in TICA since 1979, but could only be shown in TICA within the “New Traits” (NT) class. On October 17, 2023, the notice of intent was published in the TICA Trend magazine as the first </a:t>
            </a:r>
            <a:r>
              <a:rPr lang="en" sz="1800">
                <a:solidFill>
                  <a:schemeClr val="lt1"/>
                </a:solidFill>
              </a:rPr>
              <a:t>step</a:t>
            </a:r>
            <a:r>
              <a:rPr lang="en" sz="1800">
                <a:solidFill>
                  <a:schemeClr val="lt1"/>
                </a:solidFill>
              </a:rPr>
              <a:t> taken to apply for advancement to Championship status as Cherubim through the </a:t>
            </a:r>
            <a:r>
              <a:rPr lang="en" sz="1800">
                <a:solidFill>
                  <a:schemeClr val="lt1"/>
                </a:solidFill>
              </a:rPr>
              <a:t>creation</a:t>
            </a:r>
            <a:r>
              <a:rPr lang="en" sz="1800">
                <a:solidFill>
                  <a:schemeClr val="lt1"/>
                </a:solidFill>
              </a:rPr>
              <a:t> of a breed group. In the three years </a:t>
            </a:r>
            <a:r>
              <a:rPr lang="en" sz="1800">
                <a:solidFill>
                  <a:schemeClr val="lt1"/>
                </a:solidFill>
              </a:rPr>
              <a:t>prior</a:t>
            </a:r>
            <a:r>
              <a:rPr lang="en" sz="1800">
                <a:solidFill>
                  <a:schemeClr val="lt1"/>
                </a:solidFill>
              </a:rPr>
              <a:t> to this date, there were finally enough NT cats showing to move forward with the </a:t>
            </a:r>
            <a:r>
              <a:rPr lang="en" sz="1800">
                <a:solidFill>
                  <a:schemeClr val="lt1"/>
                </a:solidFill>
              </a:rPr>
              <a:t>proposal</a:t>
            </a:r>
            <a:r>
              <a:rPr lang="en" sz="1800">
                <a:solidFill>
                  <a:schemeClr val="lt1"/>
                </a:solidFill>
              </a:rPr>
              <a:t> for advancement. This intent was submitted as per TICA rules which required it to be published a minimum of 120 days </a:t>
            </a:r>
            <a:r>
              <a:rPr lang="en" sz="1800">
                <a:solidFill>
                  <a:schemeClr val="lt1"/>
                </a:solidFill>
              </a:rPr>
              <a:t>prior</a:t>
            </a:r>
            <a:r>
              <a:rPr lang="en" sz="1800">
                <a:solidFill>
                  <a:schemeClr val="lt1"/>
                </a:solidFill>
              </a:rPr>
              <a:t> to the Board of Directors meeting, at which time the application would be heard</a:t>
            </a:r>
            <a:endParaRPr sz="18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8"/>
          <p:cNvSpPr txBox="1"/>
          <p:nvPr>
            <p:ph type="title"/>
          </p:nvPr>
        </p:nvSpPr>
        <p:spPr>
          <a:xfrm>
            <a:off x="311700" y="89650"/>
            <a:ext cx="8520600" cy="816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FFFFFF"/>
                </a:solidFill>
              </a:rPr>
              <a:t>The Process from Survey</a:t>
            </a:r>
            <a:endParaRPr b="1">
              <a:solidFill>
                <a:srgbClr val="FFFFFF"/>
              </a:solidFill>
            </a:endParaRPr>
          </a:p>
          <a:p>
            <a:pPr indent="0" lvl="0" marL="0" rtl="0" algn="l">
              <a:spcBef>
                <a:spcPts val="0"/>
              </a:spcBef>
              <a:spcAft>
                <a:spcPts val="0"/>
              </a:spcAft>
              <a:buNone/>
            </a:pPr>
            <a:r>
              <a:rPr b="1" lang="en">
                <a:solidFill>
                  <a:srgbClr val="FFFFFF"/>
                </a:solidFill>
              </a:rPr>
              <a:t> to Official Vote</a:t>
            </a:r>
            <a:r>
              <a:rPr b="1" lang="en">
                <a:solidFill>
                  <a:srgbClr val="FFFFFF"/>
                </a:solidFill>
              </a:rPr>
              <a:t>!</a:t>
            </a:r>
            <a:endParaRPr b="1">
              <a:solidFill>
                <a:srgbClr val="FFFFFF"/>
              </a:solidFill>
            </a:endParaRPr>
          </a:p>
        </p:txBody>
      </p:sp>
      <p:sp>
        <p:nvSpPr>
          <p:cNvPr id="163" name="Google Shape;163;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1100"/>
              <a:buFont typeface="Arial"/>
              <a:buNone/>
            </a:pPr>
            <a:r>
              <a:rPr lang="en" sz="2000">
                <a:solidFill>
                  <a:schemeClr val="lt1"/>
                </a:solidFill>
                <a:latin typeface="Georgia"/>
                <a:ea typeface="Georgia"/>
                <a:cs typeface="Georgia"/>
                <a:sym typeface="Georgia"/>
              </a:rPr>
              <a:t>On November 5, 2023 an “unofficial” survey was sent to the breed section to permit all voices to be heard in regard to the name of the breed group. The choices were as follows:  Cherubim, Cherubim Ragdoll, or Cherubim Doll. On November 6, 2023, the proposal was completed by Christine Lupo, Amanda Jimmink, and Elizabeth Boatwright with the breed group name still to be determined.  Breeders of  pointed, solid, mink, and sepia Ragdolls (there were five Blue Eyed Pointed breeders and five breeders representing the soon to be Cherubim) that collaborated on revising and finalizing the proposal that went through dozens of revisions, among ourselves, whittling it down from six pages to one. Upon determining the name and ability to pass an official vote, the proposal and application was completed and signed by all ten breeders and submitted to the appropriate committees. </a:t>
            </a:r>
            <a:endParaRPr sz="20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9"/>
          <p:cNvSpPr txBox="1"/>
          <p:nvPr>
            <p:ph type="title"/>
          </p:nvPr>
        </p:nvSpPr>
        <p:spPr>
          <a:xfrm>
            <a:off x="311700" y="271750"/>
            <a:ext cx="8520600" cy="74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FFFFFF"/>
                </a:solidFill>
              </a:rPr>
              <a:t>CHERUBIMS ACCEPTED FOR SHOW IN THE USA!</a:t>
            </a:r>
            <a:endParaRPr b="1">
              <a:solidFill>
                <a:srgbClr val="FFFFFF"/>
              </a:solidFill>
            </a:endParaRPr>
          </a:p>
        </p:txBody>
      </p:sp>
      <p:sp>
        <p:nvSpPr>
          <p:cNvPr id="169" name="Google Shape;169;p29"/>
          <p:cNvSpPr txBox="1"/>
          <p:nvPr>
            <p:ph idx="1" type="body"/>
          </p:nvPr>
        </p:nvSpPr>
        <p:spPr>
          <a:xfrm>
            <a:off x="311700" y="1017725"/>
            <a:ext cx="8520600" cy="35511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Clr>
                <a:schemeClr val="dk1"/>
              </a:buClr>
              <a:buSzPts val="1100"/>
              <a:buFont typeface="Arial"/>
              <a:buNone/>
            </a:pPr>
            <a:r>
              <a:rPr lang="en" sz="2000">
                <a:solidFill>
                  <a:schemeClr val="lt1"/>
                </a:solidFill>
                <a:latin typeface="Georgia"/>
                <a:ea typeface="Georgia"/>
                <a:cs typeface="Georgia"/>
                <a:sym typeface="Georgia"/>
              </a:rPr>
              <a:t>On February 26, 2024, the Rules and Genetics Committees provided their input and suggested changes for the </a:t>
            </a:r>
            <a:r>
              <a:rPr lang="en" sz="2000">
                <a:solidFill>
                  <a:schemeClr val="lt1"/>
                </a:solidFill>
                <a:uFill>
                  <a:noFill/>
                </a:uFill>
                <a:latin typeface="Georgia"/>
                <a:ea typeface="Georgia"/>
                <a:cs typeface="Georgia"/>
                <a:sym typeface="Georgia"/>
                <a:hlinkClick r:id="rId3">
                  <a:extLst>
                    <a:ext uri="{A12FA001-AC4F-418D-AE19-62706E023703}">
                      <ahyp:hlinkClr val="tx"/>
                    </a:ext>
                  </a:extLst>
                </a:hlinkClick>
              </a:rPr>
              <a:t>proposal</a:t>
            </a:r>
            <a:r>
              <a:rPr lang="en" sz="2000">
                <a:solidFill>
                  <a:schemeClr val="lt1"/>
                </a:solidFill>
                <a:latin typeface="Georgia"/>
                <a:ea typeface="Georgia"/>
                <a:cs typeface="Georgia"/>
                <a:sym typeface="Georgia"/>
              </a:rPr>
              <a:t>, of which was completed post haste. On April 21, 2024, the official New Traits Advancement Poll closed. The TICA Ragdoll breed section voted FOR the breed group of Cherubim (CB) to be incorporated into the Ragdoll Breed Standard and on May 1, 2024 it was determined that 52.35% voting members supported the initiative. On May 19, 2024, the TICA Board of Directors voted UNANIMOUSLY to pass the Advancement of New Traits as a Ragdoll and Cherubim Breed Group. Cherubim will be required to complete the new breed annual reports for three years.  Solid, Mink, and Sepia Ragdolls will be eligible to compete for CHAMPIONSHIP in TICA as Cherubim beginning May 1, 2025! </a:t>
            </a:r>
            <a:endParaRPr sz="2000">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0"/>
          <p:cNvSpPr txBox="1"/>
          <p:nvPr>
            <p:ph type="title"/>
          </p:nvPr>
        </p:nvSpPr>
        <p:spPr>
          <a:xfrm>
            <a:off x="311700" y="112350"/>
            <a:ext cx="8520600" cy="635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2420">
                <a:solidFill>
                  <a:srgbClr val="FFFFFF"/>
                </a:solidFill>
              </a:rPr>
              <a:t>CHERUBIMS SHOWING IN THE CHAMPIONSHIP CLASS!</a:t>
            </a:r>
            <a:endParaRPr b="1" sz="2420">
              <a:solidFill>
                <a:srgbClr val="FFFFFF"/>
              </a:solidFill>
            </a:endParaRPr>
          </a:p>
        </p:txBody>
      </p:sp>
      <p:pic>
        <p:nvPicPr>
          <p:cNvPr id="175" name="Google Shape;175;p30"/>
          <p:cNvPicPr preferRelativeResize="0"/>
          <p:nvPr/>
        </p:nvPicPr>
        <p:blipFill>
          <a:blip r:embed="rId3">
            <a:alphaModFix/>
          </a:blip>
          <a:stretch>
            <a:fillRect/>
          </a:stretch>
        </p:blipFill>
        <p:spPr>
          <a:xfrm>
            <a:off x="1922925" y="706750"/>
            <a:ext cx="5055574" cy="42518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1"/>
          <p:cNvSpPr txBox="1"/>
          <p:nvPr/>
        </p:nvSpPr>
        <p:spPr>
          <a:xfrm>
            <a:off x="230825" y="102100"/>
            <a:ext cx="4194600" cy="76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solidFill>
                  <a:schemeClr val="lt2"/>
                </a:solidFill>
                <a:latin typeface="Times New Roman"/>
                <a:ea typeface="Times New Roman"/>
                <a:cs typeface="Times New Roman"/>
                <a:sym typeface="Times New Roman"/>
              </a:rPr>
              <a:t>CHERUBIM Description</a:t>
            </a:r>
            <a:endParaRPr b="1" sz="2900">
              <a:solidFill>
                <a:schemeClr val="lt2"/>
              </a:solidFill>
              <a:latin typeface="Times New Roman"/>
              <a:ea typeface="Times New Roman"/>
              <a:cs typeface="Times New Roman"/>
              <a:sym typeface="Times New Roman"/>
            </a:endParaRPr>
          </a:p>
        </p:txBody>
      </p:sp>
      <p:sp>
        <p:nvSpPr>
          <p:cNvPr id="181" name="Google Shape;181;p31"/>
          <p:cNvSpPr txBox="1"/>
          <p:nvPr/>
        </p:nvSpPr>
        <p:spPr>
          <a:xfrm>
            <a:off x="-180325" y="903075"/>
            <a:ext cx="7827900" cy="4067100"/>
          </a:xfrm>
          <a:prstGeom prst="rect">
            <a:avLst/>
          </a:prstGeom>
          <a:noFill/>
          <a:ln>
            <a:noFill/>
          </a:ln>
        </p:spPr>
        <p:txBody>
          <a:bodyPr anchorCtr="0" anchor="t" bIns="91425" lIns="91425" spcFirstLastPara="1" rIns="91425" wrap="square" tIns="91425">
            <a:noAutofit/>
          </a:bodyPr>
          <a:lstStyle/>
          <a:p>
            <a:pPr indent="0" lvl="0" marL="800100" marR="1143000" rtl="0" algn="l">
              <a:lnSpc>
                <a:spcPct val="114000"/>
              </a:lnSpc>
              <a:spcBef>
                <a:spcPts val="0"/>
              </a:spcBef>
              <a:spcAft>
                <a:spcPts val="0"/>
              </a:spcAft>
              <a:buClr>
                <a:schemeClr val="dk1"/>
              </a:buClr>
              <a:buSzPts val="1100"/>
              <a:buFont typeface="Arial"/>
              <a:buNone/>
            </a:pPr>
            <a:r>
              <a:rPr lang="en" sz="1300">
                <a:solidFill>
                  <a:schemeClr val="dk1"/>
                </a:solidFill>
                <a:latin typeface="Times New Roman"/>
                <a:ea typeface="Times New Roman"/>
                <a:cs typeface="Times New Roman"/>
                <a:sym typeface="Times New Roman"/>
              </a:rPr>
              <a:t>❖</a:t>
            </a:r>
            <a:r>
              <a:rPr b="1" lang="en" sz="1300">
                <a:solidFill>
                  <a:schemeClr val="dk1"/>
                </a:solidFill>
                <a:latin typeface="Times New Roman"/>
                <a:ea typeface="Times New Roman"/>
                <a:cs typeface="Times New Roman"/>
                <a:sym typeface="Times New Roman"/>
              </a:rPr>
              <a:t> An intelligent, large semi-long haired mink, sepia, or </a:t>
            </a:r>
            <a:endParaRPr b="1" sz="1300">
              <a:solidFill>
                <a:schemeClr val="dk1"/>
              </a:solidFill>
              <a:latin typeface="Times New Roman"/>
              <a:ea typeface="Times New Roman"/>
              <a:cs typeface="Times New Roman"/>
              <a:sym typeface="Times New Roman"/>
            </a:endParaRPr>
          </a:p>
          <a:p>
            <a:pPr indent="0" lvl="0" marL="800100" marR="1143000" rtl="0" algn="l">
              <a:lnSpc>
                <a:spcPct val="114000"/>
              </a:lnSpc>
              <a:spcBef>
                <a:spcPts val="0"/>
              </a:spcBef>
              <a:spcAft>
                <a:spcPts val="0"/>
              </a:spcAft>
              <a:buClr>
                <a:schemeClr val="dk1"/>
              </a:buClr>
              <a:buSzPts val="1100"/>
              <a:buFont typeface="Arial"/>
              <a:buNone/>
            </a:pPr>
            <a:r>
              <a:rPr b="1" lang="en" sz="1300">
                <a:solidFill>
                  <a:schemeClr val="dk1"/>
                </a:solidFill>
                <a:latin typeface="Times New Roman"/>
                <a:ea typeface="Times New Roman"/>
                <a:cs typeface="Times New Roman"/>
                <a:sym typeface="Times New Roman"/>
              </a:rPr>
              <a:t>Traditional (solid) colored cat of moderate type with a</a:t>
            </a:r>
            <a:endParaRPr b="1" sz="1300">
              <a:solidFill>
                <a:schemeClr val="dk1"/>
              </a:solidFill>
              <a:latin typeface="Times New Roman"/>
              <a:ea typeface="Times New Roman"/>
              <a:cs typeface="Times New Roman"/>
              <a:sym typeface="Times New Roman"/>
            </a:endParaRPr>
          </a:p>
          <a:p>
            <a:pPr indent="0" lvl="0" marL="0" marR="5156200" rtl="0" algn="l">
              <a:lnSpc>
                <a:spcPct val="114000"/>
              </a:lnSpc>
              <a:spcBef>
                <a:spcPts val="0"/>
              </a:spcBef>
              <a:spcAft>
                <a:spcPts val="0"/>
              </a:spcAft>
              <a:buClr>
                <a:schemeClr val="dk1"/>
              </a:buClr>
              <a:buSzPts val="1100"/>
              <a:buFont typeface="Arial"/>
              <a:buNone/>
            </a:pPr>
            <a:r>
              <a:rPr b="1" lang="en" sz="1300">
                <a:solidFill>
                  <a:schemeClr val="dk1"/>
                </a:solidFill>
                <a:latin typeface="Times New Roman"/>
                <a:ea typeface="Times New Roman"/>
                <a:cs typeface="Times New Roman"/>
                <a:sym typeface="Times New Roman"/>
              </a:rPr>
              <a:t>          		  sweet temperament .</a:t>
            </a:r>
            <a:endParaRPr b="1" sz="1300">
              <a:solidFill>
                <a:schemeClr val="dk1"/>
              </a:solidFill>
              <a:latin typeface="Times New Roman"/>
              <a:ea typeface="Times New Roman"/>
              <a:cs typeface="Times New Roman"/>
              <a:sym typeface="Times New Roman"/>
            </a:endParaRPr>
          </a:p>
          <a:p>
            <a:pPr indent="0" lvl="0" marL="0" marR="5156200" rtl="0" algn="l">
              <a:lnSpc>
                <a:spcPct val="114000"/>
              </a:lnSpc>
              <a:spcBef>
                <a:spcPts val="0"/>
              </a:spcBef>
              <a:spcAft>
                <a:spcPts val="0"/>
              </a:spcAft>
              <a:buClr>
                <a:schemeClr val="dk1"/>
              </a:buClr>
              <a:buSzPts val="1100"/>
              <a:buFont typeface="Arial"/>
              <a:buNone/>
            </a:pPr>
            <a:r>
              <a:t/>
            </a:r>
            <a:endParaRPr b="1" sz="1300">
              <a:solidFill>
                <a:schemeClr val="dk1"/>
              </a:solidFill>
              <a:latin typeface="Times New Roman"/>
              <a:ea typeface="Times New Roman"/>
              <a:cs typeface="Times New Roman"/>
              <a:sym typeface="Times New Roman"/>
            </a:endParaRPr>
          </a:p>
          <a:p>
            <a:pPr indent="0" lvl="0" marL="812800" marR="1181100" rtl="0" algn="l">
              <a:lnSpc>
                <a:spcPct val="114000"/>
              </a:lnSpc>
              <a:spcBef>
                <a:spcPts val="0"/>
              </a:spcBef>
              <a:spcAft>
                <a:spcPts val="0"/>
              </a:spcAft>
              <a:buClr>
                <a:schemeClr val="dk1"/>
              </a:buClr>
              <a:buSzPts val="1100"/>
              <a:buFont typeface="Arial"/>
              <a:buNone/>
            </a:pPr>
            <a:r>
              <a:rPr b="1" lang="en" sz="1300">
                <a:solidFill>
                  <a:schemeClr val="dk1"/>
                </a:solidFill>
                <a:latin typeface="Times New Roman"/>
                <a:ea typeface="Times New Roman"/>
                <a:cs typeface="Times New Roman"/>
                <a:sym typeface="Times New Roman"/>
              </a:rPr>
              <a:t>❖ May take up to four years to grow large and</a:t>
            </a:r>
            <a:endParaRPr b="1" sz="1300">
              <a:solidFill>
                <a:schemeClr val="dk1"/>
              </a:solidFill>
              <a:latin typeface="Times New Roman"/>
              <a:ea typeface="Times New Roman"/>
              <a:cs typeface="Times New Roman"/>
              <a:sym typeface="Times New Roman"/>
            </a:endParaRPr>
          </a:p>
          <a:p>
            <a:pPr indent="0" lvl="0" marL="0" marR="1193800" rtl="0" algn="l">
              <a:lnSpc>
                <a:spcPct val="114000"/>
              </a:lnSpc>
              <a:spcBef>
                <a:spcPts val="0"/>
              </a:spcBef>
              <a:spcAft>
                <a:spcPts val="0"/>
              </a:spcAft>
              <a:buClr>
                <a:schemeClr val="dk1"/>
              </a:buClr>
              <a:buSzPts val="1100"/>
              <a:buFont typeface="Arial"/>
              <a:buNone/>
            </a:pPr>
            <a:r>
              <a:rPr b="1" lang="en" sz="1300">
                <a:solidFill>
                  <a:schemeClr val="dk1"/>
                </a:solidFill>
                <a:latin typeface="Times New Roman"/>
                <a:ea typeface="Times New Roman"/>
                <a:cs typeface="Times New Roman"/>
                <a:sym typeface="Times New Roman"/>
              </a:rPr>
              <a:t> 		  heavy, as it is slow to mature and may not reach full weight</a:t>
            </a:r>
            <a:endParaRPr b="1" sz="1300">
              <a:solidFill>
                <a:schemeClr val="dk1"/>
              </a:solidFill>
              <a:latin typeface="Times New Roman"/>
              <a:ea typeface="Times New Roman"/>
              <a:cs typeface="Times New Roman"/>
              <a:sym typeface="Times New Roman"/>
            </a:endParaRPr>
          </a:p>
          <a:p>
            <a:pPr indent="457200" lvl="0" marL="457200" marR="1054100" rtl="0" algn="l">
              <a:lnSpc>
                <a:spcPct val="114000"/>
              </a:lnSpc>
              <a:spcBef>
                <a:spcPts val="0"/>
              </a:spcBef>
              <a:spcAft>
                <a:spcPts val="0"/>
              </a:spcAft>
              <a:buClr>
                <a:schemeClr val="dk1"/>
              </a:buClr>
              <a:buSzPts val="1100"/>
              <a:buFont typeface="Arial"/>
              <a:buNone/>
            </a:pPr>
            <a:r>
              <a:rPr b="1" lang="en" sz="1300">
                <a:solidFill>
                  <a:schemeClr val="dk1"/>
                </a:solidFill>
                <a:latin typeface="Times New Roman"/>
                <a:ea typeface="Times New Roman"/>
                <a:cs typeface="Times New Roman"/>
                <a:sym typeface="Times New Roman"/>
              </a:rPr>
              <a:t>  and size until that time; furthermore, Cherubim are muscular,</a:t>
            </a:r>
            <a:endParaRPr b="1" sz="1300">
              <a:solidFill>
                <a:schemeClr val="dk1"/>
              </a:solidFill>
              <a:latin typeface="Times New Roman"/>
              <a:ea typeface="Times New Roman"/>
              <a:cs typeface="Times New Roman"/>
              <a:sym typeface="Times New Roman"/>
            </a:endParaRPr>
          </a:p>
          <a:p>
            <a:pPr indent="457200" lvl="0" marL="457200" marR="2565400" rtl="0" algn="l">
              <a:lnSpc>
                <a:spcPct val="114000"/>
              </a:lnSpc>
              <a:spcBef>
                <a:spcPts val="0"/>
              </a:spcBef>
              <a:spcAft>
                <a:spcPts val="0"/>
              </a:spcAft>
              <a:buClr>
                <a:schemeClr val="dk1"/>
              </a:buClr>
              <a:buSzPts val="1100"/>
              <a:buFont typeface="Arial"/>
              <a:buNone/>
            </a:pPr>
            <a:r>
              <a:rPr b="1" lang="en" sz="1300">
                <a:solidFill>
                  <a:schemeClr val="dk1"/>
                </a:solidFill>
                <a:latin typeface="Times New Roman"/>
                <a:ea typeface="Times New Roman"/>
                <a:cs typeface="Times New Roman"/>
                <a:sym typeface="Times New Roman"/>
              </a:rPr>
              <a:t> but tend to have a lower abdominal fatty pad.</a:t>
            </a:r>
            <a:endParaRPr b="1" sz="1300">
              <a:solidFill>
                <a:schemeClr val="dk1"/>
              </a:solidFill>
              <a:latin typeface="Times New Roman"/>
              <a:ea typeface="Times New Roman"/>
              <a:cs typeface="Times New Roman"/>
              <a:sym typeface="Times New Roman"/>
            </a:endParaRPr>
          </a:p>
          <a:p>
            <a:pPr indent="457200" lvl="0" marL="457200" marR="2565400" rtl="0" algn="l">
              <a:lnSpc>
                <a:spcPct val="114000"/>
              </a:lnSpc>
              <a:spcBef>
                <a:spcPts val="0"/>
              </a:spcBef>
              <a:spcAft>
                <a:spcPts val="0"/>
              </a:spcAft>
              <a:buClr>
                <a:schemeClr val="dk1"/>
              </a:buClr>
              <a:buSzPts val="1100"/>
              <a:buFont typeface="Arial"/>
              <a:buNone/>
            </a:pPr>
            <a:r>
              <a:t/>
            </a:r>
            <a:endParaRPr b="1" sz="13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500">
                <a:solidFill>
                  <a:schemeClr val="dk1"/>
                </a:solidFill>
                <a:latin typeface="Times New Roman"/>
                <a:ea typeface="Times New Roman"/>
                <a:cs typeface="Times New Roman"/>
                <a:sym typeface="Times New Roman"/>
              </a:rPr>
              <a:t> 	    </a:t>
            </a:r>
            <a:endParaRPr sz="13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500">
                <a:solidFill>
                  <a:schemeClr val="dk1"/>
                </a:solidFill>
                <a:latin typeface="Times New Roman"/>
                <a:ea typeface="Times New Roman"/>
                <a:cs typeface="Times New Roman"/>
                <a:sym typeface="Times New Roman"/>
              </a:rPr>
              <a:t>	       </a:t>
            </a:r>
            <a:r>
              <a:rPr lang="en" sz="1200">
                <a:solidFill>
                  <a:schemeClr val="dk1"/>
                </a:solidFill>
                <a:latin typeface="Times New Roman"/>
                <a:ea typeface="Times New Roman"/>
                <a:cs typeface="Times New Roman"/>
                <a:sym typeface="Times New Roman"/>
              </a:rPr>
              <a:t>❖ </a:t>
            </a:r>
            <a:r>
              <a:rPr b="1" lang="en" sz="1200">
                <a:solidFill>
                  <a:schemeClr val="dk1"/>
                </a:solidFill>
                <a:latin typeface="Times New Roman"/>
                <a:ea typeface="Times New Roman"/>
                <a:cs typeface="Times New Roman"/>
                <a:sym typeface="Times New Roman"/>
              </a:rPr>
              <a:t>Their coat colors consist of Seal, Blue, Chocolate, Lilac,</a:t>
            </a:r>
            <a:endParaRPr b="1" sz="1200">
              <a:solidFill>
                <a:schemeClr val="dk1"/>
              </a:solidFill>
              <a:latin typeface="Times New Roman"/>
              <a:ea typeface="Times New Roman"/>
              <a:cs typeface="Times New Roman"/>
              <a:sym typeface="Times New Roman"/>
            </a:endParaRPr>
          </a:p>
          <a:p>
            <a:pPr indent="0" lvl="0" marL="914400" marR="1206500" rtl="0" algn="l">
              <a:lnSpc>
                <a:spcPct val="114000"/>
              </a:lnSpc>
              <a:spcBef>
                <a:spcPts val="0"/>
              </a:spcBef>
              <a:spcAft>
                <a:spcPts val="0"/>
              </a:spcAft>
              <a:buClr>
                <a:schemeClr val="dk1"/>
              </a:buClr>
              <a:buSzPts val="1100"/>
              <a:buFont typeface="Arial"/>
              <a:buNone/>
            </a:pPr>
            <a:r>
              <a:rPr b="1" lang="en" sz="1200">
                <a:solidFill>
                  <a:schemeClr val="dk1"/>
                </a:solidFill>
                <a:latin typeface="Times New Roman"/>
                <a:ea typeface="Times New Roman"/>
                <a:cs typeface="Times New Roman"/>
                <a:sym typeface="Times New Roman"/>
              </a:rPr>
              <a:t>   Cinnamon, Fawn, Red, Cream, and Tortie in the Solid,</a:t>
            </a:r>
            <a:endParaRPr b="1" sz="1200">
              <a:solidFill>
                <a:schemeClr val="dk1"/>
              </a:solidFill>
              <a:latin typeface="Times New Roman"/>
              <a:ea typeface="Times New Roman"/>
              <a:cs typeface="Times New Roman"/>
              <a:sym typeface="Times New Roman"/>
            </a:endParaRPr>
          </a:p>
          <a:p>
            <a:pPr indent="0" lvl="0" marL="914400" marR="1079500" rtl="0" algn="l">
              <a:lnSpc>
                <a:spcPct val="114000"/>
              </a:lnSpc>
              <a:spcBef>
                <a:spcPts val="0"/>
              </a:spcBef>
              <a:spcAft>
                <a:spcPts val="0"/>
              </a:spcAft>
              <a:buClr>
                <a:schemeClr val="dk1"/>
              </a:buClr>
              <a:buSzPts val="1100"/>
              <a:buFont typeface="Arial"/>
              <a:buNone/>
            </a:pPr>
            <a:r>
              <a:rPr b="1" lang="en" sz="1200">
                <a:solidFill>
                  <a:schemeClr val="dk1"/>
                </a:solidFill>
                <a:latin typeface="Times New Roman"/>
                <a:ea typeface="Times New Roman"/>
                <a:cs typeface="Times New Roman"/>
                <a:sym typeface="Times New Roman"/>
              </a:rPr>
              <a:t>   Bicolor, and Mitted patterns. Full color is not reached until 3</a:t>
            </a:r>
            <a:endParaRPr b="1" sz="1200">
              <a:solidFill>
                <a:schemeClr val="dk1"/>
              </a:solidFill>
              <a:latin typeface="Times New Roman"/>
              <a:ea typeface="Times New Roman"/>
              <a:cs typeface="Times New Roman"/>
              <a:sym typeface="Times New Roman"/>
            </a:endParaRPr>
          </a:p>
          <a:p>
            <a:pPr indent="0" lvl="0" marL="914400" marR="1066800" rtl="0" algn="l">
              <a:lnSpc>
                <a:spcPct val="114000"/>
              </a:lnSpc>
              <a:spcBef>
                <a:spcPts val="0"/>
              </a:spcBef>
              <a:spcAft>
                <a:spcPts val="0"/>
              </a:spcAft>
              <a:buClr>
                <a:schemeClr val="dk1"/>
              </a:buClr>
              <a:buSzPts val="1100"/>
              <a:buFont typeface="Arial"/>
              <a:buNone/>
            </a:pPr>
            <a:r>
              <a:rPr b="1" lang="en" sz="1200">
                <a:solidFill>
                  <a:schemeClr val="dk1"/>
                </a:solidFill>
                <a:latin typeface="Times New Roman"/>
                <a:ea typeface="Times New Roman"/>
                <a:cs typeface="Times New Roman"/>
                <a:sym typeface="Times New Roman"/>
              </a:rPr>
              <a:t>   years of age. They can be Mink, Sepia, or Solid in</a:t>
            </a:r>
            <a:endParaRPr b="1" sz="1200">
              <a:solidFill>
                <a:schemeClr val="dk1"/>
              </a:solidFill>
              <a:latin typeface="Times New Roman"/>
              <a:ea typeface="Times New Roman"/>
              <a:cs typeface="Times New Roman"/>
              <a:sym typeface="Times New Roman"/>
            </a:endParaRPr>
          </a:p>
          <a:p>
            <a:pPr indent="0" lvl="0" marL="0" marR="977900" rtl="0" algn="l">
              <a:lnSpc>
                <a:spcPct val="114000"/>
              </a:lnSpc>
              <a:spcBef>
                <a:spcPts val="0"/>
              </a:spcBef>
              <a:spcAft>
                <a:spcPts val="0"/>
              </a:spcAft>
              <a:buClr>
                <a:schemeClr val="dk1"/>
              </a:buClr>
              <a:buSzPts val="1100"/>
              <a:buFont typeface="Arial"/>
              <a:buNone/>
            </a:pPr>
            <a:r>
              <a:rPr b="1" lang="en" sz="1200">
                <a:solidFill>
                  <a:schemeClr val="dk1"/>
                </a:solidFill>
                <a:latin typeface="Times New Roman"/>
                <a:ea typeface="Times New Roman"/>
                <a:cs typeface="Times New Roman"/>
                <a:sym typeface="Times New Roman"/>
              </a:rPr>
              <a:t>   		   Tortie, Torbie, or overlying Lynx, also </a:t>
            </a:r>
            <a:r>
              <a:rPr b="1" lang="en" sz="1200">
                <a:solidFill>
                  <a:schemeClr val="dk1"/>
                </a:solidFill>
                <a:latin typeface="Times New Roman"/>
                <a:ea typeface="Times New Roman"/>
                <a:cs typeface="Times New Roman"/>
                <a:sym typeface="Times New Roman"/>
              </a:rPr>
              <a:t>known</a:t>
            </a:r>
            <a:r>
              <a:rPr b="1" lang="en" sz="1200">
                <a:solidFill>
                  <a:schemeClr val="dk1"/>
                </a:solidFill>
                <a:latin typeface="Times New Roman"/>
                <a:ea typeface="Times New Roman"/>
                <a:cs typeface="Times New Roman"/>
                <a:sym typeface="Times New Roman"/>
              </a:rPr>
              <a:t> as tabby, patterns.</a:t>
            </a:r>
            <a:endParaRPr b="1" sz="1200">
              <a:solidFill>
                <a:schemeClr val="dk1"/>
              </a:solidFill>
              <a:latin typeface="Times New Roman"/>
              <a:ea typeface="Times New Roman"/>
              <a:cs typeface="Times New Roman"/>
              <a:sym typeface="Times New Roman"/>
            </a:endParaRPr>
          </a:p>
          <a:p>
            <a:pPr indent="0" lvl="0" marL="0" marR="977900" rtl="0" algn="l">
              <a:lnSpc>
                <a:spcPct val="114000"/>
              </a:lnSpc>
              <a:spcBef>
                <a:spcPts val="0"/>
              </a:spcBef>
              <a:spcAft>
                <a:spcPts val="0"/>
              </a:spcAft>
              <a:buClr>
                <a:schemeClr val="dk1"/>
              </a:buClr>
              <a:buSzPts val="1100"/>
              <a:buFont typeface="Arial"/>
              <a:buNone/>
            </a:pPr>
            <a:r>
              <a:t/>
            </a:r>
            <a:endParaRPr b="1"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500">
              <a:solidFill>
                <a:schemeClr val="dk1"/>
              </a:solidFill>
              <a:latin typeface="Times New Roman"/>
              <a:ea typeface="Times New Roman"/>
              <a:cs typeface="Times New Roman"/>
              <a:sym typeface="Times New Roman"/>
            </a:endParaRPr>
          </a:p>
        </p:txBody>
      </p:sp>
      <p:pic>
        <p:nvPicPr>
          <p:cNvPr id="182" name="Google Shape;182;p31" title="IMG_5497.JPG"/>
          <p:cNvPicPr preferRelativeResize="0"/>
          <p:nvPr/>
        </p:nvPicPr>
        <p:blipFill>
          <a:blip r:embed="rId3">
            <a:alphaModFix/>
          </a:blip>
          <a:stretch>
            <a:fillRect/>
          </a:stretch>
        </p:blipFill>
        <p:spPr>
          <a:xfrm>
            <a:off x="5647175" y="2930725"/>
            <a:ext cx="2941024" cy="2039450"/>
          </a:xfrm>
          <a:prstGeom prst="rect">
            <a:avLst/>
          </a:prstGeom>
          <a:noFill/>
          <a:ln>
            <a:noFill/>
          </a:ln>
        </p:spPr>
      </p:pic>
      <p:pic>
        <p:nvPicPr>
          <p:cNvPr id="183" name="Google Shape;183;p31" title="IMG_5536.JPG"/>
          <p:cNvPicPr preferRelativeResize="0"/>
          <p:nvPr/>
        </p:nvPicPr>
        <p:blipFill>
          <a:blip r:embed="rId4">
            <a:alphaModFix/>
          </a:blip>
          <a:stretch>
            <a:fillRect/>
          </a:stretch>
        </p:blipFill>
        <p:spPr>
          <a:xfrm>
            <a:off x="7438649" y="102100"/>
            <a:ext cx="1625400" cy="2702998"/>
          </a:xfrm>
          <a:prstGeom prst="rect">
            <a:avLst/>
          </a:prstGeom>
          <a:noFill/>
          <a:ln>
            <a:noFill/>
          </a:ln>
        </p:spPr>
      </p:pic>
      <p:pic>
        <p:nvPicPr>
          <p:cNvPr id="184" name="Google Shape;184;p31" title="IMG_5612.JPG"/>
          <p:cNvPicPr preferRelativeResize="0"/>
          <p:nvPr/>
        </p:nvPicPr>
        <p:blipFill>
          <a:blip r:embed="rId5">
            <a:alphaModFix/>
          </a:blip>
          <a:stretch>
            <a:fillRect/>
          </a:stretch>
        </p:blipFill>
        <p:spPr>
          <a:xfrm>
            <a:off x="5265400" y="144025"/>
            <a:ext cx="2076399" cy="2137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nvSpPr>
        <p:spPr>
          <a:xfrm>
            <a:off x="149675" y="509825"/>
            <a:ext cx="8614200" cy="2855100"/>
          </a:xfrm>
          <a:prstGeom prst="rect">
            <a:avLst/>
          </a:prstGeom>
          <a:noFill/>
          <a:ln>
            <a:noFill/>
          </a:ln>
        </p:spPr>
        <p:txBody>
          <a:bodyPr anchorCtr="0" anchor="t" bIns="91425" lIns="91425" spcFirstLastPara="1" rIns="91425" wrap="square" tIns="91425">
            <a:noAutofit/>
          </a:bodyPr>
          <a:lstStyle/>
          <a:p>
            <a:pPr indent="0" lvl="0" marL="0" marR="787400" rtl="0" algn="just">
              <a:lnSpc>
                <a:spcPct val="114000"/>
              </a:lnSpc>
              <a:spcBef>
                <a:spcPts val="0"/>
              </a:spcBef>
              <a:spcAft>
                <a:spcPts val="0"/>
              </a:spcAft>
              <a:buNone/>
            </a:pPr>
            <a:r>
              <a:rPr b="1" lang="en" sz="1100">
                <a:solidFill>
                  <a:schemeClr val="dk1"/>
                </a:solidFill>
              </a:rPr>
              <a:t>   </a:t>
            </a:r>
            <a:r>
              <a:rPr b="1" lang="en" sz="1300">
                <a:solidFill>
                  <a:schemeClr val="dk1"/>
                </a:solidFill>
              </a:rPr>
              <a:t> The Ragdoll breed was first created by a woman, Ann Baker, who</a:t>
            </a:r>
            <a:endParaRPr b="1" sz="1300">
              <a:solidFill>
                <a:schemeClr val="dk1"/>
              </a:solidFill>
            </a:endParaRPr>
          </a:p>
          <a:p>
            <a:pPr indent="0" lvl="0" marL="0" marR="1270000" rtl="0" algn="just">
              <a:lnSpc>
                <a:spcPct val="114000"/>
              </a:lnSpc>
              <a:spcBef>
                <a:spcPts val="0"/>
              </a:spcBef>
              <a:spcAft>
                <a:spcPts val="0"/>
              </a:spcAft>
              <a:buNone/>
            </a:pPr>
            <a:r>
              <a:rPr b="1" lang="en" sz="1300">
                <a:solidFill>
                  <a:schemeClr val="dk1"/>
                </a:solidFill>
              </a:rPr>
              <a:t>was breeding Black Persians and worked with Apple-headed Lilac</a:t>
            </a:r>
            <a:endParaRPr b="1" sz="1300">
              <a:solidFill>
                <a:schemeClr val="dk1"/>
              </a:solidFill>
            </a:endParaRPr>
          </a:p>
          <a:p>
            <a:pPr indent="0" lvl="0" marL="0" marR="1358900" rtl="0" algn="just">
              <a:lnSpc>
                <a:spcPct val="114000"/>
              </a:lnSpc>
              <a:spcBef>
                <a:spcPts val="0"/>
              </a:spcBef>
              <a:spcAft>
                <a:spcPts val="0"/>
              </a:spcAft>
              <a:buNone/>
            </a:pPr>
            <a:r>
              <a:rPr b="1" lang="en" sz="1300">
                <a:solidFill>
                  <a:schemeClr val="dk1"/>
                </a:solidFill>
              </a:rPr>
              <a:t>Balinese cats in Riverside, California in the 1960s.  The name</a:t>
            </a:r>
            <a:r>
              <a:rPr b="1" lang="en" sz="1300">
                <a:solidFill>
                  <a:schemeClr val="dk1"/>
                </a:solidFill>
              </a:rPr>
              <a:t> of</a:t>
            </a:r>
            <a:endParaRPr b="1" sz="1300">
              <a:solidFill>
                <a:schemeClr val="dk1"/>
              </a:solidFill>
            </a:endParaRPr>
          </a:p>
          <a:p>
            <a:pPr indent="0" lvl="0" marL="0" marR="1981200" rtl="0" algn="just">
              <a:lnSpc>
                <a:spcPct val="114000"/>
              </a:lnSpc>
              <a:spcBef>
                <a:spcPts val="0"/>
              </a:spcBef>
              <a:spcAft>
                <a:spcPts val="0"/>
              </a:spcAft>
              <a:buNone/>
            </a:pPr>
            <a:r>
              <a:rPr b="1" lang="en" sz="1300">
                <a:solidFill>
                  <a:schemeClr val="dk1"/>
                </a:solidFill>
              </a:rPr>
              <a:t>her cattery was Raggedy Ann.  Ann Baker's client entrance was</a:t>
            </a:r>
            <a:endParaRPr b="1" sz="1300">
              <a:solidFill>
                <a:schemeClr val="dk1"/>
              </a:solidFill>
            </a:endParaRPr>
          </a:p>
          <a:p>
            <a:pPr indent="0" lvl="0" marL="0" marR="1333500" rtl="0" algn="just">
              <a:lnSpc>
                <a:spcPct val="114000"/>
              </a:lnSpc>
              <a:spcBef>
                <a:spcPts val="0"/>
              </a:spcBef>
              <a:spcAft>
                <a:spcPts val="0"/>
              </a:spcAft>
              <a:buNone/>
            </a:pPr>
            <a:r>
              <a:rPr b="1" lang="en" sz="1300">
                <a:solidFill>
                  <a:schemeClr val="dk1"/>
                </a:solidFill>
              </a:rPr>
              <a:t>attached to her home. The story of the mother of all Ragdolls is</a:t>
            </a:r>
            <a:endParaRPr b="1" sz="1300">
              <a:solidFill>
                <a:schemeClr val="dk1"/>
              </a:solidFill>
            </a:endParaRPr>
          </a:p>
          <a:p>
            <a:pPr indent="0" lvl="0" marL="0" marR="1130300" rtl="0" algn="just">
              <a:lnSpc>
                <a:spcPct val="114000"/>
              </a:lnSpc>
              <a:spcBef>
                <a:spcPts val="0"/>
              </a:spcBef>
              <a:spcAft>
                <a:spcPts val="0"/>
              </a:spcAft>
              <a:buNone/>
            </a:pPr>
            <a:r>
              <a:rPr b="1" lang="en" sz="1300">
                <a:solidFill>
                  <a:schemeClr val="dk1"/>
                </a:solidFill>
              </a:rPr>
              <a:t>interesting and includes both the famous first cat, Josephine, and</a:t>
            </a:r>
            <a:endParaRPr b="1" sz="1300">
              <a:solidFill>
                <a:schemeClr val="dk1"/>
              </a:solidFill>
            </a:endParaRPr>
          </a:p>
          <a:p>
            <a:pPr indent="0" lvl="0" marL="0" marR="1270000" rtl="0" algn="just">
              <a:lnSpc>
                <a:spcPct val="114000"/>
              </a:lnSpc>
              <a:spcBef>
                <a:spcPts val="0"/>
              </a:spcBef>
              <a:spcAft>
                <a:spcPts val="0"/>
              </a:spcAft>
              <a:buNone/>
            </a:pPr>
            <a:r>
              <a:rPr b="1" lang="en" sz="1300">
                <a:solidFill>
                  <a:schemeClr val="dk1"/>
                </a:solidFill>
              </a:rPr>
              <a:t>her breeder, Ann Baker.  Her Ragdoll cats were bred from pre-existing</a:t>
            </a:r>
            <a:endParaRPr b="1" sz="1300">
              <a:solidFill>
                <a:schemeClr val="dk1"/>
              </a:solidFill>
            </a:endParaRPr>
          </a:p>
          <a:p>
            <a:pPr indent="0" lvl="0" marL="0" marR="1739900" rtl="0" algn="just">
              <a:lnSpc>
                <a:spcPct val="114000"/>
              </a:lnSpc>
              <a:spcBef>
                <a:spcPts val="0"/>
              </a:spcBef>
              <a:spcAft>
                <a:spcPts val="0"/>
              </a:spcAft>
              <a:buNone/>
            </a:pPr>
            <a:r>
              <a:rPr b="1" lang="en" sz="1300">
                <a:solidFill>
                  <a:schemeClr val="dk1"/>
                </a:solidFill>
              </a:rPr>
              <a:t>breeds and as the years went by the traits that were more desirable were kept, and the undesirable traits were bred out of the lines. The results were large, exquisite Ragdoll Cats with serene dispositions in solid, mink, sepia, and pointed colors.</a:t>
            </a:r>
            <a:endParaRPr b="1" sz="1300">
              <a:solidFill>
                <a:schemeClr val="dk1"/>
              </a:solidFill>
            </a:endParaRPr>
          </a:p>
          <a:p>
            <a:pPr indent="0" lvl="0" marL="0" marR="1739900" rtl="0" algn="just">
              <a:lnSpc>
                <a:spcPct val="114000"/>
              </a:lnSpc>
              <a:spcBef>
                <a:spcPts val="0"/>
              </a:spcBef>
              <a:spcAft>
                <a:spcPts val="0"/>
              </a:spcAft>
              <a:buNone/>
            </a:pPr>
            <a:r>
              <a:rPr b="1" lang="en" sz="1300">
                <a:solidFill>
                  <a:schemeClr val="dk1"/>
                </a:solidFill>
              </a:rPr>
              <a:t>You can see beautiful Ragdolls and their breed group of Cherubims at TICA cat shows in your local area.</a:t>
            </a:r>
            <a:endParaRPr b="1" sz="1300">
              <a:solidFill>
                <a:schemeClr val="dk1"/>
              </a:solidFill>
            </a:endParaRPr>
          </a:p>
          <a:p>
            <a:pPr indent="0" lvl="0" marL="0" rtl="0" algn="l">
              <a:spcBef>
                <a:spcPts val="0"/>
              </a:spcBef>
              <a:spcAft>
                <a:spcPts val="0"/>
              </a:spcAft>
              <a:buNone/>
            </a:pPr>
            <a:r>
              <a:t/>
            </a:r>
            <a:endParaRPr sz="1100">
              <a:solidFill>
                <a:schemeClr val="dk1"/>
              </a:solidFill>
            </a:endParaRPr>
          </a:p>
        </p:txBody>
      </p:sp>
      <p:pic>
        <p:nvPicPr>
          <p:cNvPr id="62" name="Google Shape;62;p14"/>
          <p:cNvPicPr preferRelativeResize="0"/>
          <p:nvPr/>
        </p:nvPicPr>
        <p:blipFill>
          <a:blip r:embed="rId3">
            <a:alphaModFix/>
          </a:blip>
          <a:stretch>
            <a:fillRect/>
          </a:stretch>
        </p:blipFill>
        <p:spPr>
          <a:xfrm>
            <a:off x="3089000" y="3174975"/>
            <a:ext cx="2813575" cy="1867350"/>
          </a:xfrm>
          <a:prstGeom prst="rect">
            <a:avLst/>
          </a:prstGeom>
          <a:noFill/>
          <a:ln>
            <a:noFill/>
          </a:ln>
        </p:spPr>
      </p:pic>
      <p:pic>
        <p:nvPicPr>
          <p:cNvPr id="63" name="Google Shape;63;p14"/>
          <p:cNvPicPr preferRelativeResize="0"/>
          <p:nvPr/>
        </p:nvPicPr>
        <p:blipFill>
          <a:blip r:embed="rId4">
            <a:alphaModFix/>
          </a:blip>
          <a:stretch>
            <a:fillRect/>
          </a:stretch>
        </p:blipFill>
        <p:spPr>
          <a:xfrm>
            <a:off x="896875" y="3481613"/>
            <a:ext cx="1867392" cy="1473775"/>
          </a:xfrm>
          <a:prstGeom prst="rect">
            <a:avLst/>
          </a:prstGeom>
          <a:noFill/>
          <a:ln>
            <a:noFill/>
          </a:ln>
        </p:spPr>
      </p:pic>
      <p:pic>
        <p:nvPicPr>
          <p:cNvPr id="64" name="Google Shape;64;p14"/>
          <p:cNvPicPr preferRelativeResize="0"/>
          <p:nvPr/>
        </p:nvPicPr>
        <p:blipFill>
          <a:blip r:embed="rId5">
            <a:alphaModFix/>
          </a:blip>
          <a:stretch>
            <a:fillRect/>
          </a:stretch>
        </p:blipFill>
        <p:spPr>
          <a:xfrm>
            <a:off x="6294675" y="3371750"/>
            <a:ext cx="2534518" cy="1473775"/>
          </a:xfrm>
          <a:prstGeom prst="rect">
            <a:avLst/>
          </a:prstGeom>
          <a:noFill/>
          <a:ln>
            <a:noFill/>
          </a:ln>
        </p:spPr>
      </p:pic>
      <p:sp>
        <p:nvSpPr>
          <p:cNvPr id="65" name="Google Shape;65;p14"/>
          <p:cNvSpPr txBox="1"/>
          <p:nvPr/>
        </p:nvSpPr>
        <p:spPr>
          <a:xfrm>
            <a:off x="242650" y="45325"/>
            <a:ext cx="8901600" cy="54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rPr>
              <a:t>HISTORY OF THE CHERUBIM: RAGGEDY ANN CATTERY</a:t>
            </a:r>
            <a:endParaRPr sz="24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2"/>
          <p:cNvSpPr txBox="1"/>
          <p:nvPr/>
        </p:nvSpPr>
        <p:spPr>
          <a:xfrm>
            <a:off x="158700" y="1213025"/>
            <a:ext cx="8985300" cy="159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lt1"/>
                </a:solidFill>
                <a:latin typeface="Times New Roman"/>
                <a:ea typeface="Times New Roman"/>
                <a:cs typeface="Times New Roman"/>
                <a:sym typeface="Times New Roman"/>
              </a:rPr>
              <a:t>The breed standard outlines the aesthetic </a:t>
            </a:r>
            <a:endParaRPr b="1" sz="19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b="1" lang="en" sz="1900">
                <a:solidFill>
                  <a:schemeClr val="lt1"/>
                </a:solidFill>
                <a:latin typeface="Times New Roman"/>
                <a:ea typeface="Times New Roman"/>
                <a:cs typeface="Times New Roman"/>
                <a:sym typeface="Times New Roman"/>
              </a:rPr>
              <a:t>ideal toward which breeders strive to achieve.</a:t>
            </a:r>
            <a:endParaRPr b="1" sz="19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b="1" sz="19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b="1" lang="en" sz="1900">
                <a:solidFill>
                  <a:schemeClr val="dk1"/>
                </a:solidFill>
                <a:latin typeface="Times New Roman"/>
                <a:ea typeface="Times New Roman"/>
                <a:cs typeface="Times New Roman"/>
                <a:sym typeface="Times New Roman"/>
              </a:rPr>
              <a:t>Point Breakdown in the Standard:</a:t>
            </a:r>
            <a:endParaRPr b="1" sz="19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b="1" lang="en" sz="1900">
                <a:solidFill>
                  <a:schemeClr val="dk1"/>
                </a:solidFill>
                <a:latin typeface="Times New Roman"/>
                <a:ea typeface="Times New Roman"/>
                <a:cs typeface="Times New Roman"/>
                <a:sym typeface="Times New Roman"/>
              </a:rPr>
              <a:t> </a:t>
            </a:r>
            <a:endParaRPr b="1" sz="19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b="1" lang="en" sz="1900">
                <a:solidFill>
                  <a:schemeClr val="dk1"/>
                </a:solidFill>
                <a:latin typeface="Times New Roman"/>
                <a:ea typeface="Times New Roman"/>
                <a:cs typeface="Times New Roman"/>
                <a:sym typeface="Times New Roman"/>
              </a:rPr>
              <a:t>❖Head - 40 </a:t>
            </a:r>
            <a:endParaRPr b="1" sz="19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b="1" sz="19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b="1" lang="en" sz="1900">
                <a:solidFill>
                  <a:schemeClr val="dk1"/>
                </a:solidFill>
                <a:latin typeface="Times New Roman"/>
                <a:ea typeface="Times New Roman"/>
                <a:cs typeface="Times New Roman"/>
                <a:sym typeface="Times New Roman"/>
              </a:rPr>
              <a:t>❖Body - 35 </a:t>
            </a:r>
            <a:endParaRPr b="1" sz="19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b="1" sz="19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b="1" lang="en" sz="1900">
                <a:solidFill>
                  <a:schemeClr val="dk1"/>
                </a:solidFill>
                <a:latin typeface="Times New Roman"/>
                <a:ea typeface="Times New Roman"/>
                <a:cs typeface="Times New Roman"/>
                <a:sym typeface="Times New Roman"/>
              </a:rPr>
              <a:t>❖Coat/Color/Pattern - 25 </a:t>
            </a:r>
            <a:endParaRPr b="1" sz="19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b="1" sz="19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b="1" lang="en" sz="1900">
                <a:solidFill>
                  <a:schemeClr val="dk1"/>
                </a:solidFill>
                <a:latin typeface="Times New Roman"/>
                <a:ea typeface="Times New Roman"/>
                <a:cs typeface="Times New Roman"/>
                <a:sym typeface="Times New Roman"/>
              </a:rPr>
              <a:t>100 points = 100% </a:t>
            </a:r>
            <a:endParaRPr b="1" sz="1900">
              <a:solidFill>
                <a:schemeClr val="dk1"/>
              </a:solidFill>
              <a:latin typeface="Times New Roman"/>
              <a:ea typeface="Times New Roman"/>
              <a:cs typeface="Times New Roman"/>
              <a:sym typeface="Times New Roman"/>
            </a:endParaRPr>
          </a:p>
        </p:txBody>
      </p:sp>
      <p:pic>
        <p:nvPicPr>
          <p:cNvPr id="190" name="Google Shape;190;p32"/>
          <p:cNvPicPr preferRelativeResize="0"/>
          <p:nvPr/>
        </p:nvPicPr>
        <p:blipFill rotWithShape="1">
          <a:blip r:embed="rId3">
            <a:alphaModFix/>
          </a:blip>
          <a:srcRect b="3737" l="0" r="0" t="3746"/>
          <a:stretch/>
        </p:blipFill>
        <p:spPr>
          <a:xfrm>
            <a:off x="3491125" y="2864625"/>
            <a:ext cx="1740799" cy="2009774"/>
          </a:xfrm>
          <a:prstGeom prst="rect">
            <a:avLst/>
          </a:prstGeom>
          <a:noFill/>
          <a:ln>
            <a:noFill/>
          </a:ln>
        </p:spPr>
      </p:pic>
      <p:pic>
        <p:nvPicPr>
          <p:cNvPr id="191" name="Google Shape;191;p32"/>
          <p:cNvPicPr preferRelativeResize="0"/>
          <p:nvPr/>
        </p:nvPicPr>
        <p:blipFill rotWithShape="1">
          <a:blip r:embed="rId4">
            <a:alphaModFix/>
          </a:blip>
          <a:srcRect b="5884" l="0" r="0" t="5884"/>
          <a:stretch/>
        </p:blipFill>
        <p:spPr>
          <a:xfrm>
            <a:off x="6392807" y="3024975"/>
            <a:ext cx="1801577" cy="2118524"/>
          </a:xfrm>
          <a:prstGeom prst="rect">
            <a:avLst/>
          </a:prstGeom>
          <a:noFill/>
          <a:ln>
            <a:noFill/>
          </a:ln>
        </p:spPr>
      </p:pic>
      <p:pic>
        <p:nvPicPr>
          <p:cNvPr id="192" name="Google Shape;192;p32"/>
          <p:cNvPicPr preferRelativeResize="0"/>
          <p:nvPr/>
        </p:nvPicPr>
        <p:blipFill rotWithShape="1">
          <a:blip r:embed="rId5">
            <a:alphaModFix/>
          </a:blip>
          <a:srcRect b="0" l="2162" r="2162" t="0"/>
          <a:stretch/>
        </p:blipFill>
        <p:spPr>
          <a:xfrm>
            <a:off x="5473550" y="908575"/>
            <a:ext cx="3429002" cy="2069551"/>
          </a:xfrm>
          <a:prstGeom prst="rect">
            <a:avLst/>
          </a:prstGeom>
          <a:noFill/>
          <a:ln>
            <a:noFill/>
          </a:ln>
        </p:spPr>
      </p:pic>
      <p:sp>
        <p:nvSpPr>
          <p:cNvPr id="193" name="Google Shape;193;p32"/>
          <p:cNvSpPr txBox="1"/>
          <p:nvPr/>
        </p:nvSpPr>
        <p:spPr>
          <a:xfrm>
            <a:off x="385200" y="22575"/>
            <a:ext cx="7771800" cy="54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lt1"/>
                </a:solidFill>
                <a:latin typeface="Times New Roman"/>
                <a:ea typeface="Times New Roman"/>
                <a:cs typeface="Times New Roman"/>
                <a:sym typeface="Times New Roman"/>
              </a:rPr>
              <a:t>THE RAGDOLL BREED GROUP STANDARD (RD/CB)</a:t>
            </a:r>
            <a:endParaRPr b="1" sz="22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 sz="1300">
                <a:solidFill>
                  <a:schemeClr val="lt1"/>
                </a:solidFill>
                <a:latin typeface="Times New Roman"/>
                <a:ea typeface="Times New Roman"/>
                <a:cs typeface="Times New Roman"/>
                <a:sym typeface="Times New Roman"/>
              </a:rPr>
              <a:t>The </a:t>
            </a:r>
            <a:r>
              <a:rPr b="1" lang="en" sz="1300">
                <a:solidFill>
                  <a:schemeClr val="lt1"/>
                </a:solidFill>
                <a:latin typeface="Times New Roman"/>
                <a:ea typeface="Times New Roman"/>
                <a:cs typeface="Times New Roman"/>
                <a:sym typeface="Times New Roman"/>
              </a:rPr>
              <a:t>Ragdoll</a:t>
            </a:r>
            <a:r>
              <a:rPr lang="en" sz="1300">
                <a:solidFill>
                  <a:schemeClr val="lt1"/>
                </a:solidFill>
                <a:latin typeface="Times New Roman"/>
                <a:ea typeface="Times New Roman"/>
                <a:cs typeface="Times New Roman"/>
                <a:sym typeface="Times New Roman"/>
              </a:rPr>
              <a:t> (RD) is a large semi longhair, </a:t>
            </a:r>
            <a:r>
              <a:rPr b="1" lang="en" sz="1300">
                <a:solidFill>
                  <a:schemeClr val="lt1"/>
                </a:solidFill>
                <a:latin typeface="Times New Roman"/>
                <a:ea typeface="Times New Roman"/>
                <a:cs typeface="Times New Roman"/>
                <a:sym typeface="Times New Roman"/>
              </a:rPr>
              <a:t>blue eyed pointed</a:t>
            </a:r>
            <a:r>
              <a:rPr lang="en" sz="1300">
                <a:solidFill>
                  <a:schemeClr val="lt1"/>
                </a:solidFill>
                <a:latin typeface="Times New Roman"/>
                <a:ea typeface="Times New Roman"/>
                <a:cs typeface="Times New Roman"/>
                <a:sym typeface="Times New Roman"/>
              </a:rPr>
              <a:t> cat of moderate type.</a:t>
            </a:r>
            <a:endParaRPr sz="13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 sz="1300">
                <a:solidFill>
                  <a:schemeClr val="lt1"/>
                </a:solidFill>
                <a:latin typeface="Times New Roman"/>
                <a:ea typeface="Times New Roman"/>
                <a:cs typeface="Times New Roman"/>
                <a:sym typeface="Times New Roman"/>
              </a:rPr>
              <a:t>The </a:t>
            </a:r>
            <a:r>
              <a:rPr b="1" lang="en" sz="1300">
                <a:solidFill>
                  <a:schemeClr val="lt1"/>
                </a:solidFill>
                <a:latin typeface="Times New Roman"/>
                <a:ea typeface="Times New Roman"/>
                <a:cs typeface="Times New Roman"/>
                <a:sym typeface="Times New Roman"/>
              </a:rPr>
              <a:t>Cherubim</a:t>
            </a:r>
            <a:r>
              <a:rPr lang="en" sz="1300">
                <a:solidFill>
                  <a:schemeClr val="lt1"/>
                </a:solidFill>
                <a:latin typeface="Times New Roman"/>
                <a:ea typeface="Times New Roman"/>
                <a:cs typeface="Times New Roman"/>
                <a:sym typeface="Times New Roman"/>
              </a:rPr>
              <a:t> (CB) is a large semi-longhair, </a:t>
            </a:r>
            <a:r>
              <a:rPr b="1" lang="en" sz="1300">
                <a:solidFill>
                  <a:schemeClr val="lt1"/>
                </a:solidFill>
                <a:latin typeface="Times New Roman"/>
                <a:ea typeface="Times New Roman"/>
                <a:cs typeface="Times New Roman"/>
                <a:sym typeface="Times New Roman"/>
              </a:rPr>
              <a:t>mink, sepia, or traditional</a:t>
            </a:r>
            <a:r>
              <a:rPr lang="en" sz="1300">
                <a:solidFill>
                  <a:schemeClr val="lt1"/>
                </a:solidFill>
                <a:latin typeface="Times New Roman"/>
                <a:ea typeface="Times New Roman"/>
                <a:cs typeface="Times New Roman"/>
                <a:sym typeface="Times New Roman"/>
              </a:rPr>
              <a:t> colored cat of moderate type. </a:t>
            </a:r>
            <a:endParaRPr sz="1300">
              <a:solidFill>
                <a:schemeClr val="lt1"/>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7" name="Shape 197"/>
        <p:cNvGrpSpPr/>
        <p:nvPr/>
      </p:nvGrpSpPr>
      <p:grpSpPr>
        <a:xfrm>
          <a:off x="0" y="0"/>
          <a:ext cx="0" cy="0"/>
          <a:chOff x="0" y="0"/>
          <a:chExt cx="0" cy="0"/>
        </a:xfrm>
      </p:grpSpPr>
      <p:sp>
        <p:nvSpPr>
          <p:cNvPr id="198" name="Google Shape;198;p33"/>
          <p:cNvSpPr txBox="1"/>
          <p:nvPr>
            <p:ph type="title"/>
          </p:nvPr>
        </p:nvSpPr>
        <p:spPr>
          <a:xfrm>
            <a:off x="357100" y="0"/>
            <a:ext cx="8988900" cy="163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1900"/>
              <a:t>HEAD </a:t>
            </a:r>
            <a:r>
              <a:rPr b="1" lang="en" sz="1900"/>
              <a:t>SHAPE PHOTOS (9 Points)</a:t>
            </a:r>
            <a:endParaRPr b="1" sz="1900"/>
          </a:p>
          <a:p>
            <a:pPr indent="0" lvl="0" marL="0" rtl="0" algn="l">
              <a:spcBef>
                <a:spcPts val="0"/>
              </a:spcBef>
              <a:spcAft>
                <a:spcPts val="0"/>
              </a:spcAft>
              <a:buNone/>
            </a:pPr>
            <a:r>
              <a:t/>
            </a:r>
            <a:endParaRPr b="1" sz="1900"/>
          </a:p>
          <a:p>
            <a:pPr indent="0" lvl="0" marL="0" rtl="0" algn="l">
              <a:lnSpc>
                <a:spcPct val="100000"/>
              </a:lnSpc>
              <a:spcBef>
                <a:spcPts val="0"/>
              </a:spcBef>
              <a:spcAft>
                <a:spcPts val="0"/>
              </a:spcAft>
              <a:buNone/>
            </a:pPr>
            <a:r>
              <a:rPr lang="en" sz="1800"/>
              <a:t>Broad modified wedge, with slightly rounded contours, </a:t>
            </a:r>
            <a:endParaRPr sz="1800"/>
          </a:p>
          <a:p>
            <a:pPr indent="0" lvl="0" marL="0" rtl="0" algn="l">
              <a:lnSpc>
                <a:spcPct val="100000"/>
              </a:lnSpc>
              <a:spcBef>
                <a:spcPts val="1200"/>
              </a:spcBef>
              <a:spcAft>
                <a:spcPts val="0"/>
              </a:spcAft>
              <a:buNone/>
            </a:pPr>
            <a:r>
              <a:rPr lang="en" sz="1800"/>
              <a:t>with the appearance of a flat plane in area between ears </a:t>
            </a:r>
            <a:endParaRPr sz="1800"/>
          </a:p>
          <a:p>
            <a:pPr indent="0" lvl="0" marL="0" rtl="0" algn="l">
              <a:lnSpc>
                <a:spcPct val="100000"/>
              </a:lnSpc>
              <a:spcBef>
                <a:spcPts val="1200"/>
              </a:spcBef>
              <a:spcAft>
                <a:spcPts val="0"/>
              </a:spcAft>
              <a:buClr>
                <a:schemeClr val="dk1"/>
              </a:buClr>
              <a:buSzPct val="61111"/>
              <a:buFont typeface="Arial"/>
              <a:buNone/>
            </a:pPr>
            <a:r>
              <a:rPr lang="en" sz="1800"/>
              <a:t>when looking at the head from the front, skull medium in size.</a:t>
            </a:r>
            <a:endParaRPr sz="1800"/>
          </a:p>
          <a:p>
            <a:pPr indent="0" lvl="0" marL="0" rtl="0" algn="l">
              <a:spcBef>
                <a:spcPts val="1200"/>
              </a:spcBef>
              <a:spcAft>
                <a:spcPts val="0"/>
              </a:spcAft>
              <a:buNone/>
            </a:pPr>
            <a:r>
              <a:t/>
            </a:r>
            <a:endParaRPr b="1" sz="1900"/>
          </a:p>
          <a:p>
            <a:pPr indent="0" lvl="0" marL="0" rtl="0" algn="l">
              <a:spcBef>
                <a:spcPts val="0"/>
              </a:spcBef>
              <a:spcAft>
                <a:spcPts val="0"/>
              </a:spcAft>
              <a:buNone/>
            </a:pPr>
            <a:r>
              <a:t/>
            </a:r>
            <a:endParaRPr b="1" sz="1900"/>
          </a:p>
        </p:txBody>
      </p:sp>
      <p:sp>
        <p:nvSpPr>
          <p:cNvPr id="199" name="Google Shape;199;p33"/>
          <p:cNvSpPr txBox="1"/>
          <p:nvPr>
            <p:ph idx="1" type="body"/>
          </p:nvPr>
        </p:nvSpPr>
        <p:spPr>
          <a:xfrm>
            <a:off x="-624675" y="16190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t>
            </a:r>
            <a:endParaRPr/>
          </a:p>
        </p:txBody>
      </p:sp>
      <p:pic>
        <p:nvPicPr>
          <p:cNvPr id="200" name="Google Shape;200;p33" title="CB Ear set.png"/>
          <p:cNvPicPr preferRelativeResize="0"/>
          <p:nvPr/>
        </p:nvPicPr>
        <p:blipFill rotWithShape="1">
          <a:blip r:embed="rId3">
            <a:alphaModFix/>
          </a:blip>
          <a:srcRect b="0" l="426" r="416" t="0"/>
          <a:stretch/>
        </p:blipFill>
        <p:spPr>
          <a:xfrm>
            <a:off x="1039176" y="1824225"/>
            <a:ext cx="3885575" cy="3211175"/>
          </a:xfrm>
          <a:prstGeom prst="rect">
            <a:avLst/>
          </a:prstGeom>
          <a:noFill/>
          <a:ln>
            <a:noFill/>
          </a:ln>
        </p:spPr>
      </p:pic>
      <p:pic>
        <p:nvPicPr>
          <p:cNvPr id="201" name="Google Shape;201;p33"/>
          <p:cNvPicPr preferRelativeResize="0"/>
          <p:nvPr/>
        </p:nvPicPr>
        <p:blipFill>
          <a:blip r:embed="rId4">
            <a:alphaModFix/>
          </a:blip>
          <a:stretch>
            <a:fillRect/>
          </a:stretch>
        </p:blipFill>
        <p:spPr>
          <a:xfrm>
            <a:off x="5609925" y="2714800"/>
            <a:ext cx="2535625" cy="2181225"/>
          </a:xfrm>
          <a:prstGeom prst="rect">
            <a:avLst/>
          </a:prstGeom>
          <a:noFill/>
          <a:ln>
            <a:noFill/>
          </a:ln>
        </p:spPr>
      </p:pic>
      <p:pic>
        <p:nvPicPr>
          <p:cNvPr id="202" name="Google Shape;202;p33"/>
          <p:cNvPicPr preferRelativeResize="0"/>
          <p:nvPr/>
        </p:nvPicPr>
        <p:blipFill>
          <a:blip r:embed="rId5">
            <a:alphaModFix/>
          </a:blip>
          <a:stretch>
            <a:fillRect/>
          </a:stretch>
        </p:blipFill>
        <p:spPr>
          <a:xfrm>
            <a:off x="6089825" y="277725"/>
            <a:ext cx="2830375" cy="21995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6" name="Shape 206"/>
        <p:cNvGrpSpPr/>
        <p:nvPr/>
      </p:nvGrpSpPr>
      <p:grpSpPr>
        <a:xfrm>
          <a:off x="0" y="0"/>
          <a:ext cx="0" cy="0"/>
          <a:chOff x="0" y="0"/>
          <a:chExt cx="0" cy="0"/>
        </a:xfrm>
      </p:grpSpPr>
      <p:sp>
        <p:nvSpPr>
          <p:cNvPr id="207" name="Google Shape;207;p34"/>
          <p:cNvSpPr txBox="1"/>
          <p:nvPr>
            <p:ph type="title"/>
          </p:nvPr>
        </p:nvSpPr>
        <p:spPr>
          <a:xfrm>
            <a:off x="311700" y="86450"/>
            <a:ext cx="8520600" cy="126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EYES (7 Points): Large oval. Moderately wide apart. Emphasis should be on correct shape, size, and placement–oval in shape, not round or slanted.</a:t>
            </a:r>
            <a:endParaRPr b="1"/>
          </a:p>
        </p:txBody>
      </p:sp>
      <p:sp>
        <p:nvSpPr>
          <p:cNvPr id="208" name="Google Shape;208;p34"/>
          <p:cNvSpPr txBox="1"/>
          <p:nvPr>
            <p:ph idx="1" type="body"/>
          </p:nvPr>
        </p:nvSpPr>
        <p:spPr>
          <a:xfrm>
            <a:off x="707425" y="1804100"/>
            <a:ext cx="8520600" cy="3502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209" name="Google Shape;209;p34"/>
          <p:cNvPicPr preferRelativeResize="0"/>
          <p:nvPr/>
        </p:nvPicPr>
        <p:blipFill>
          <a:blip r:embed="rId3">
            <a:alphaModFix/>
          </a:blip>
          <a:stretch>
            <a:fillRect/>
          </a:stretch>
        </p:blipFill>
        <p:spPr>
          <a:xfrm>
            <a:off x="1985575" y="1872100"/>
            <a:ext cx="4437275" cy="24735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5"/>
          <p:cNvSpPr txBox="1"/>
          <p:nvPr/>
        </p:nvSpPr>
        <p:spPr>
          <a:xfrm>
            <a:off x="158700" y="385875"/>
            <a:ext cx="8985300" cy="2639100"/>
          </a:xfrm>
          <a:prstGeom prst="rect">
            <a:avLst/>
          </a:prstGeom>
          <a:noFill/>
          <a:ln>
            <a:noFill/>
          </a:ln>
        </p:spPr>
        <p:txBody>
          <a:bodyPr anchorCtr="0" anchor="t" bIns="91425" lIns="91425" spcFirstLastPara="1" rIns="91425" wrap="square" tIns="91425">
            <a:noAutofit/>
          </a:bodyPr>
          <a:lstStyle/>
          <a:p>
            <a:pPr indent="-304800" lvl="0" marL="457200" marR="901700" rtl="0" algn="l">
              <a:lnSpc>
                <a:spcPct val="114000"/>
              </a:lnSpc>
              <a:spcBef>
                <a:spcPts val="0"/>
              </a:spcBef>
              <a:spcAft>
                <a:spcPts val="0"/>
              </a:spcAft>
              <a:buClr>
                <a:schemeClr val="dk1"/>
              </a:buClr>
              <a:buSzPts val="1200"/>
              <a:buFont typeface="Times New Roman"/>
              <a:buChar char="●"/>
            </a:pPr>
            <a:r>
              <a:rPr b="1" lang="en" sz="1200">
                <a:solidFill>
                  <a:schemeClr val="dk1"/>
                </a:solidFill>
                <a:latin typeface="Times New Roman"/>
                <a:ea typeface="Times New Roman"/>
                <a:cs typeface="Times New Roman"/>
                <a:sym typeface="Times New Roman"/>
              </a:rPr>
              <a:t>The point gene is carried on the C locus, where pure albinism is also</a:t>
            </a:r>
            <a:endParaRPr b="1" sz="1200">
              <a:solidFill>
                <a:schemeClr val="dk1"/>
              </a:solidFill>
              <a:latin typeface="Times New Roman"/>
              <a:ea typeface="Times New Roman"/>
              <a:cs typeface="Times New Roman"/>
              <a:sym typeface="Times New Roman"/>
            </a:endParaRPr>
          </a:p>
          <a:p>
            <a:pPr indent="0" lvl="0" marL="0" marR="1003300" rtl="0" algn="l">
              <a:lnSpc>
                <a:spcPct val="114000"/>
              </a:lnSpc>
              <a:spcBef>
                <a:spcPts val="0"/>
              </a:spcBef>
              <a:spcAft>
                <a:spcPts val="0"/>
              </a:spcAft>
              <a:buNone/>
            </a:pPr>
            <a:r>
              <a:rPr b="1" lang="en" sz="1200">
                <a:solidFill>
                  <a:schemeClr val="dk1"/>
                </a:solidFill>
                <a:latin typeface="Times New Roman"/>
                <a:ea typeface="Times New Roman"/>
                <a:cs typeface="Times New Roman"/>
                <a:sym typeface="Times New Roman"/>
              </a:rPr>
              <a:t>           carried. It is shown with the sign cs, and needs two alleles of cs for the</a:t>
            </a:r>
            <a:endParaRPr b="1" sz="1200">
              <a:solidFill>
                <a:schemeClr val="dk1"/>
              </a:solidFill>
              <a:latin typeface="Times New Roman"/>
              <a:ea typeface="Times New Roman"/>
              <a:cs typeface="Times New Roman"/>
              <a:sym typeface="Times New Roman"/>
            </a:endParaRPr>
          </a:p>
          <a:p>
            <a:pPr indent="0" lvl="0" marL="0" marR="5537200" rtl="0" algn="l">
              <a:lnSpc>
                <a:spcPct val="114000"/>
              </a:lnSpc>
              <a:spcBef>
                <a:spcPts val="0"/>
              </a:spcBef>
              <a:spcAft>
                <a:spcPts val="0"/>
              </a:spcAft>
              <a:buNone/>
            </a:pPr>
            <a:r>
              <a:rPr b="1" lang="en" sz="1200">
                <a:solidFill>
                  <a:schemeClr val="dk1"/>
                </a:solidFill>
                <a:latin typeface="Times New Roman"/>
                <a:ea typeface="Times New Roman"/>
                <a:cs typeface="Times New Roman"/>
                <a:sym typeface="Times New Roman"/>
              </a:rPr>
              <a:t>           points to be expressed.</a:t>
            </a:r>
            <a:endParaRPr b="1" sz="1200">
              <a:solidFill>
                <a:schemeClr val="dk1"/>
              </a:solidFill>
              <a:latin typeface="Times New Roman"/>
              <a:ea typeface="Times New Roman"/>
              <a:cs typeface="Times New Roman"/>
              <a:sym typeface="Times New Roman"/>
            </a:endParaRPr>
          </a:p>
          <a:p>
            <a:pPr indent="0" lvl="0" marL="0" marR="5537200" rtl="0" algn="l">
              <a:lnSpc>
                <a:spcPct val="114000"/>
              </a:lnSpc>
              <a:spcBef>
                <a:spcPts val="0"/>
              </a:spcBef>
              <a:spcAft>
                <a:spcPts val="0"/>
              </a:spcAft>
              <a:buNone/>
            </a:pPr>
            <a:r>
              <a:t/>
            </a:r>
            <a:endParaRPr b="1" sz="1200">
              <a:solidFill>
                <a:schemeClr val="dk1"/>
              </a:solidFill>
              <a:latin typeface="Times New Roman"/>
              <a:ea typeface="Times New Roman"/>
              <a:cs typeface="Times New Roman"/>
              <a:sym typeface="Times New Roman"/>
            </a:endParaRPr>
          </a:p>
          <a:p>
            <a:pPr indent="-304800" lvl="0" marL="457200" marR="1079500" rtl="0" algn="l">
              <a:lnSpc>
                <a:spcPct val="114000"/>
              </a:lnSpc>
              <a:spcBef>
                <a:spcPts val="0"/>
              </a:spcBef>
              <a:spcAft>
                <a:spcPts val="0"/>
              </a:spcAft>
              <a:buClr>
                <a:schemeClr val="dk1"/>
              </a:buClr>
              <a:buSzPts val="1200"/>
              <a:buFont typeface="Times New Roman"/>
              <a:buChar char="●"/>
            </a:pPr>
            <a:r>
              <a:rPr b="1" lang="en" sz="1200">
                <a:solidFill>
                  <a:schemeClr val="dk1"/>
                </a:solidFill>
                <a:latin typeface="Times New Roman"/>
                <a:ea typeface="Times New Roman"/>
                <a:cs typeface="Times New Roman"/>
                <a:sym typeface="Times New Roman"/>
              </a:rPr>
              <a:t>The pointed coat color pattern is recessive and is an error in the</a:t>
            </a:r>
            <a:endParaRPr b="1" sz="1200">
              <a:solidFill>
                <a:schemeClr val="dk1"/>
              </a:solidFill>
              <a:latin typeface="Times New Roman"/>
              <a:ea typeface="Times New Roman"/>
              <a:cs typeface="Times New Roman"/>
              <a:sym typeface="Times New Roman"/>
            </a:endParaRPr>
          </a:p>
          <a:p>
            <a:pPr indent="0" lvl="0" marL="0" marR="1079500" rtl="0" algn="l">
              <a:lnSpc>
                <a:spcPct val="114000"/>
              </a:lnSpc>
              <a:spcBef>
                <a:spcPts val="0"/>
              </a:spcBef>
              <a:spcAft>
                <a:spcPts val="0"/>
              </a:spcAft>
              <a:buNone/>
            </a:pPr>
            <a:r>
              <a:rPr b="1" lang="en" sz="1200">
                <a:solidFill>
                  <a:schemeClr val="dk1"/>
                </a:solidFill>
                <a:latin typeface="Times New Roman"/>
                <a:ea typeface="Times New Roman"/>
                <a:cs typeface="Times New Roman"/>
                <a:sym typeface="Times New Roman"/>
              </a:rPr>
              <a:t>            production of Tyrosinase (TYR). The mutated enzyme is heat-sensitive;</a:t>
            </a:r>
            <a:endParaRPr b="1" sz="1200">
              <a:solidFill>
                <a:schemeClr val="dk1"/>
              </a:solidFill>
              <a:latin typeface="Times New Roman"/>
              <a:ea typeface="Times New Roman"/>
              <a:cs typeface="Times New Roman"/>
              <a:sym typeface="Times New Roman"/>
            </a:endParaRPr>
          </a:p>
          <a:p>
            <a:pPr indent="0" lvl="0" marL="0" marR="1308100" rtl="0" algn="l">
              <a:lnSpc>
                <a:spcPct val="114000"/>
              </a:lnSpc>
              <a:spcBef>
                <a:spcPts val="0"/>
              </a:spcBef>
              <a:spcAft>
                <a:spcPts val="0"/>
              </a:spcAft>
              <a:buNone/>
            </a:pPr>
            <a:r>
              <a:rPr b="1" lang="en" sz="1200">
                <a:solidFill>
                  <a:schemeClr val="dk1"/>
                </a:solidFill>
                <a:latin typeface="Times New Roman"/>
                <a:ea typeface="Times New Roman"/>
                <a:cs typeface="Times New Roman"/>
                <a:sym typeface="Times New Roman"/>
              </a:rPr>
              <a:t>            it fails to work at normal body temperatures, but becomes active in</a:t>
            </a:r>
            <a:endParaRPr b="1" sz="1200">
              <a:solidFill>
                <a:schemeClr val="dk1"/>
              </a:solidFill>
              <a:latin typeface="Times New Roman"/>
              <a:ea typeface="Times New Roman"/>
              <a:cs typeface="Times New Roman"/>
              <a:sym typeface="Times New Roman"/>
            </a:endParaRPr>
          </a:p>
          <a:p>
            <a:pPr indent="0" lvl="0" marL="0" marR="1422400" rtl="0" algn="l">
              <a:lnSpc>
                <a:spcPct val="114000"/>
              </a:lnSpc>
              <a:spcBef>
                <a:spcPts val="0"/>
              </a:spcBef>
              <a:spcAft>
                <a:spcPts val="0"/>
              </a:spcAft>
              <a:buNone/>
            </a:pPr>
            <a:r>
              <a:rPr b="1" lang="en" sz="1200">
                <a:solidFill>
                  <a:schemeClr val="dk1"/>
                </a:solidFill>
                <a:latin typeface="Times New Roman"/>
                <a:ea typeface="Times New Roman"/>
                <a:cs typeface="Times New Roman"/>
                <a:sym typeface="Times New Roman"/>
              </a:rPr>
              <a:t>           cooler areas of the skin. As a result, dark pigment is limited to the</a:t>
            </a:r>
            <a:endParaRPr b="1" sz="1200">
              <a:solidFill>
                <a:schemeClr val="dk1"/>
              </a:solidFill>
              <a:latin typeface="Times New Roman"/>
              <a:ea typeface="Times New Roman"/>
              <a:cs typeface="Times New Roman"/>
              <a:sym typeface="Times New Roman"/>
            </a:endParaRPr>
          </a:p>
          <a:p>
            <a:pPr indent="0" lvl="0" marL="0" marR="2832100" rtl="0" algn="l">
              <a:lnSpc>
                <a:spcPct val="114000"/>
              </a:lnSpc>
              <a:spcBef>
                <a:spcPts val="0"/>
              </a:spcBef>
              <a:spcAft>
                <a:spcPts val="0"/>
              </a:spcAft>
              <a:buNone/>
            </a:pPr>
            <a:r>
              <a:rPr b="1" lang="en" sz="1200">
                <a:solidFill>
                  <a:schemeClr val="dk1"/>
                </a:solidFill>
                <a:latin typeface="Times New Roman"/>
                <a:ea typeface="Times New Roman"/>
                <a:cs typeface="Times New Roman"/>
                <a:sym typeface="Times New Roman"/>
              </a:rPr>
              <a:t>            coldest areas of the body, that is, the extremities.</a:t>
            </a:r>
            <a:endParaRPr b="1" sz="1200">
              <a:solidFill>
                <a:schemeClr val="dk1"/>
              </a:solidFill>
              <a:latin typeface="Times New Roman"/>
              <a:ea typeface="Times New Roman"/>
              <a:cs typeface="Times New Roman"/>
              <a:sym typeface="Times New Roman"/>
            </a:endParaRPr>
          </a:p>
          <a:p>
            <a:pPr indent="0" lvl="0" marL="0" marR="2832100" rtl="0" algn="l">
              <a:lnSpc>
                <a:spcPct val="114000"/>
              </a:lnSpc>
              <a:spcBef>
                <a:spcPts val="0"/>
              </a:spcBef>
              <a:spcAft>
                <a:spcPts val="0"/>
              </a:spcAft>
              <a:buNone/>
            </a:pPr>
            <a:r>
              <a:t/>
            </a:r>
            <a:endParaRPr b="1" sz="1200">
              <a:solidFill>
                <a:schemeClr val="dk1"/>
              </a:solidFill>
              <a:latin typeface="Times New Roman"/>
              <a:ea typeface="Times New Roman"/>
              <a:cs typeface="Times New Roman"/>
              <a:sym typeface="Times New Roman"/>
            </a:endParaRPr>
          </a:p>
          <a:p>
            <a:pPr indent="-304800" lvl="0" marL="457200" marR="850900" rtl="0" algn="l">
              <a:lnSpc>
                <a:spcPct val="114000"/>
              </a:lnSpc>
              <a:spcBef>
                <a:spcPts val="0"/>
              </a:spcBef>
              <a:spcAft>
                <a:spcPts val="0"/>
              </a:spcAft>
              <a:buClr>
                <a:schemeClr val="dk1"/>
              </a:buClr>
              <a:buSzPts val="1200"/>
              <a:buFont typeface="Times New Roman"/>
              <a:buChar char="●"/>
            </a:pPr>
            <a:r>
              <a:rPr b="1" lang="en" sz="1200">
                <a:solidFill>
                  <a:schemeClr val="dk1"/>
                </a:solidFill>
                <a:latin typeface="Times New Roman"/>
                <a:ea typeface="Times New Roman"/>
                <a:cs typeface="Times New Roman"/>
                <a:sym typeface="Times New Roman"/>
              </a:rPr>
              <a:t>Pointed kittens are born white, since the womb is uniformly warm. As</a:t>
            </a:r>
            <a:endParaRPr b="1" sz="1200">
              <a:solidFill>
                <a:schemeClr val="dk1"/>
              </a:solidFill>
              <a:latin typeface="Times New Roman"/>
              <a:ea typeface="Times New Roman"/>
              <a:cs typeface="Times New Roman"/>
              <a:sym typeface="Times New Roman"/>
            </a:endParaRPr>
          </a:p>
          <a:p>
            <a:pPr indent="0" lvl="0" marL="0" marR="1308100" rtl="0" algn="l">
              <a:lnSpc>
                <a:spcPct val="114000"/>
              </a:lnSpc>
              <a:spcBef>
                <a:spcPts val="0"/>
              </a:spcBef>
              <a:spcAft>
                <a:spcPts val="0"/>
              </a:spcAft>
              <a:buNone/>
            </a:pPr>
            <a:r>
              <a:rPr b="1" lang="en" sz="1200">
                <a:solidFill>
                  <a:schemeClr val="dk1"/>
                </a:solidFill>
                <a:latin typeface="Times New Roman"/>
                <a:ea typeface="Times New Roman"/>
                <a:cs typeface="Times New Roman"/>
                <a:sym typeface="Times New Roman"/>
              </a:rPr>
              <a:t>           the kitten ages, the cooler areas darken while warmer areas remain</a:t>
            </a:r>
            <a:endParaRPr b="1" sz="1200">
              <a:solidFill>
                <a:schemeClr val="dk1"/>
              </a:solidFill>
              <a:latin typeface="Times New Roman"/>
              <a:ea typeface="Times New Roman"/>
              <a:cs typeface="Times New Roman"/>
              <a:sym typeface="Times New Roman"/>
            </a:endParaRPr>
          </a:p>
          <a:p>
            <a:pPr indent="0" lvl="0" marL="0" marR="5156200" rtl="0" algn="l">
              <a:lnSpc>
                <a:spcPct val="114000"/>
              </a:lnSpc>
              <a:spcBef>
                <a:spcPts val="0"/>
              </a:spcBef>
              <a:spcAft>
                <a:spcPts val="0"/>
              </a:spcAft>
              <a:buNone/>
            </a:pPr>
            <a:r>
              <a:rPr b="1" lang="en" sz="1200">
                <a:solidFill>
                  <a:schemeClr val="dk1"/>
                </a:solidFill>
                <a:latin typeface="Times New Roman"/>
                <a:ea typeface="Times New Roman"/>
                <a:cs typeface="Times New Roman"/>
                <a:sym typeface="Times New Roman"/>
              </a:rPr>
              <a:t>           cream to white in color.</a:t>
            </a:r>
            <a:endParaRPr b="1" sz="1200">
              <a:solidFill>
                <a:schemeClr val="dk1"/>
              </a:solidFill>
              <a:latin typeface="Times New Roman"/>
              <a:ea typeface="Times New Roman"/>
              <a:cs typeface="Times New Roman"/>
              <a:sym typeface="Times New Roman"/>
            </a:endParaRPr>
          </a:p>
          <a:p>
            <a:pPr indent="0" lvl="0" marL="0" marR="5156200" rtl="0" algn="l">
              <a:lnSpc>
                <a:spcPct val="114000"/>
              </a:lnSpc>
              <a:spcBef>
                <a:spcPts val="0"/>
              </a:spcBef>
              <a:spcAft>
                <a:spcPts val="0"/>
              </a:spcAft>
              <a:buNone/>
            </a:pPr>
            <a:r>
              <a:t/>
            </a:r>
            <a:endParaRPr b="1" sz="1200">
              <a:solidFill>
                <a:schemeClr val="dk1"/>
              </a:solidFill>
              <a:latin typeface="Times New Roman"/>
              <a:ea typeface="Times New Roman"/>
              <a:cs typeface="Times New Roman"/>
              <a:sym typeface="Times New Roman"/>
            </a:endParaRPr>
          </a:p>
          <a:p>
            <a:pPr indent="-304800" lvl="0" marL="457200" marR="1003300" rtl="0" algn="l">
              <a:lnSpc>
                <a:spcPct val="114000"/>
              </a:lnSpc>
              <a:spcBef>
                <a:spcPts val="0"/>
              </a:spcBef>
              <a:spcAft>
                <a:spcPts val="0"/>
              </a:spcAft>
              <a:buClr>
                <a:schemeClr val="dk1"/>
              </a:buClr>
              <a:buSzPts val="1200"/>
              <a:buFont typeface="Times New Roman"/>
              <a:buChar char="●"/>
            </a:pPr>
            <a:r>
              <a:rPr b="1" lang="en" sz="1200">
                <a:solidFill>
                  <a:schemeClr val="dk1"/>
                </a:solidFill>
                <a:latin typeface="Times New Roman"/>
                <a:ea typeface="Times New Roman"/>
                <a:cs typeface="Times New Roman"/>
                <a:sym typeface="Times New Roman"/>
              </a:rPr>
              <a:t>Points are not limited to solid colors or dark colors. It is possible to</a:t>
            </a:r>
            <a:endParaRPr b="1" sz="1200">
              <a:solidFill>
                <a:schemeClr val="dk1"/>
              </a:solidFill>
              <a:latin typeface="Times New Roman"/>
              <a:ea typeface="Times New Roman"/>
              <a:cs typeface="Times New Roman"/>
              <a:sym typeface="Times New Roman"/>
            </a:endParaRPr>
          </a:p>
          <a:p>
            <a:pPr indent="0" lvl="0" marL="0" marR="1422400" rtl="0" algn="l">
              <a:lnSpc>
                <a:spcPct val="114000"/>
              </a:lnSpc>
              <a:spcBef>
                <a:spcPts val="0"/>
              </a:spcBef>
              <a:spcAft>
                <a:spcPts val="0"/>
              </a:spcAft>
              <a:buNone/>
            </a:pPr>
            <a:r>
              <a:rPr b="1" lang="en" sz="1200">
                <a:solidFill>
                  <a:schemeClr val="dk1"/>
                </a:solidFill>
                <a:latin typeface="Times New Roman"/>
                <a:ea typeface="Times New Roman"/>
                <a:cs typeface="Times New Roman"/>
                <a:sym typeface="Times New Roman"/>
              </a:rPr>
              <a:t>            have a red (orange color) or fawn (pale warm gray) point. It is also</a:t>
            </a:r>
            <a:endParaRPr b="1" sz="1200">
              <a:solidFill>
                <a:schemeClr val="dk1"/>
              </a:solidFill>
              <a:latin typeface="Times New Roman"/>
              <a:ea typeface="Times New Roman"/>
              <a:cs typeface="Times New Roman"/>
              <a:sym typeface="Times New Roman"/>
            </a:endParaRPr>
          </a:p>
          <a:p>
            <a:pPr indent="0" lvl="0" marL="0" marR="3225800" rtl="0" algn="l">
              <a:lnSpc>
                <a:spcPct val="114000"/>
              </a:lnSpc>
              <a:spcBef>
                <a:spcPts val="0"/>
              </a:spcBef>
              <a:spcAft>
                <a:spcPts val="0"/>
              </a:spcAft>
              <a:buNone/>
            </a:pPr>
            <a:r>
              <a:rPr b="1" lang="en" sz="1200">
                <a:solidFill>
                  <a:schemeClr val="dk1"/>
                </a:solidFill>
                <a:latin typeface="Times New Roman"/>
                <a:ea typeface="Times New Roman"/>
                <a:cs typeface="Times New Roman"/>
                <a:sym typeface="Times New Roman"/>
              </a:rPr>
              <a:t>            possible to have a tortoiseshell or tabby point.</a:t>
            </a:r>
            <a:endParaRPr b="1" sz="1200">
              <a:solidFill>
                <a:schemeClr val="dk1"/>
              </a:solidFill>
              <a:latin typeface="Times New Roman"/>
              <a:ea typeface="Times New Roman"/>
              <a:cs typeface="Times New Roman"/>
              <a:sym typeface="Times New Roman"/>
            </a:endParaRPr>
          </a:p>
          <a:p>
            <a:pPr indent="0" lvl="0" marL="0" marR="3225800" rtl="0" algn="l">
              <a:lnSpc>
                <a:spcPct val="114000"/>
              </a:lnSpc>
              <a:spcBef>
                <a:spcPts val="0"/>
              </a:spcBef>
              <a:spcAft>
                <a:spcPts val="0"/>
              </a:spcAft>
              <a:buNone/>
            </a:pPr>
            <a:r>
              <a:t/>
            </a:r>
            <a:endParaRPr b="1" sz="1200">
              <a:solidFill>
                <a:schemeClr val="dk1"/>
              </a:solidFill>
              <a:latin typeface="Times New Roman"/>
              <a:ea typeface="Times New Roman"/>
              <a:cs typeface="Times New Roman"/>
              <a:sym typeface="Times New Roman"/>
            </a:endParaRPr>
          </a:p>
          <a:p>
            <a:pPr indent="-304800" lvl="0" marL="457200" marR="3225800" rtl="0" algn="l">
              <a:lnSpc>
                <a:spcPct val="114000"/>
              </a:lnSpc>
              <a:spcBef>
                <a:spcPts val="0"/>
              </a:spcBef>
              <a:spcAft>
                <a:spcPts val="0"/>
              </a:spcAft>
              <a:buClr>
                <a:schemeClr val="dk1"/>
              </a:buClr>
              <a:buSzPts val="1200"/>
              <a:buFont typeface="Times New Roman"/>
              <a:buChar char="●"/>
            </a:pPr>
            <a:r>
              <a:rPr b="1" lang="en" sz="1200">
                <a:solidFill>
                  <a:schemeClr val="dk1"/>
                </a:solidFill>
                <a:latin typeface="Times New Roman"/>
                <a:ea typeface="Times New Roman"/>
                <a:cs typeface="Times New Roman"/>
                <a:sym typeface="Times New Roman"/>
              </a:rPr>
              <a:t>Mink, Sepia, and Solid Kittens are born with color, but Mink</a:t>
            </a:r>
            <a:endParaRPr b="1" sz="1200">
              <a:solidFill>
                <a:schemeClr val="dk1"/>
              </a:solidFill>
              <a:latin typeface="Times New Roman"/>
              <a:ea typeface="Times New Roman"/>
              <a:cs typeface="Times New Roman"/>
              <a:sym typeface="Times New Roman"/>
            </a:endParaRPr>
          </a:p>
          <a:p>
            <a:pPr indent="0" lvl="0" marL="0" marR="3225800" rtl="0" algn="l">
              <a:lnSpc>
                <a:spcPct val="114000"/>
              </a:lnSpc>
              <a:spcBef>
                <a:spcPts val="0"/>
              </a:spcBef>
              <a:spcAft>
                <a:spcPts val="0"/>
              </a:spcAft>
              <a:buNone/>
            </a:pPr>
            <a:r>
              <a:rPr b="1" lang="en" sz="1200">
                <a:solidFill>
                  <a:schemeClr val="dk1"/>
                </a:solidFill>
                <a:latin typeface="Times New Roman"/>
                <a:ea typeface="Times New Roman"/>
                <a:cs typeface="Times New Roman"/>
                <a:sym typeface="Times New Roman"/>
              </a:rPr>
              <a:t>	Kittens carry the pointed gene (cs) so they also exhibit </a:t>
            </a:r>
            <a:r>
              <a:rPr b="1" lang="en" sz="1200">
                <a:solidFill>
                  <a:schemeClr val="dk1"/>
                </a:solidFill>
                <a:latin typeface="Times New Roman"/>
                <a:ea typeface="Times New Roman"/>
                <a:cs typeface="Times New Roman"/>
                <a:sym typeface="Times New Roman"/>
              </a:rPr>
              <a:t>dark pigment </a:t>
            </a:r>
            <a:endParaRPr b="1" sz="1200">
              <a:solidFill>
                <a:schemeClr val="dk1"/>
              </a:solidFill>
              <a:latin typeface="Times New Roman"/>
              <a:ea typeface="Times New Roman"/>
              <a:cs typeface="Times New Roman"/>
              <a:sym typeface="Times New Roman"/>
            </a:endParaRPr>
          </a:p>
          <a:p>
            <a:pPr indent="0" lvl="0" marL="0" marR="3225800" rtl="0" algn="l">
              <a:lnSpc>
                <a:spcPct val="114000"/>
              </a:lnSpc>
              <a:spcBef>
                <a:spcPts val="0"/>
              </a:spcBef>
              <a:spcAft>
                <a:spcPts val="0"/>
              </a:spcAft>
              <a:buNone/>
            </a:pPr>
            <a:r>
              <a:rPr b="1" lang="en" sz="1200">
                <a:solidFill>
                  <a:schemeClr val="dk1"/>
                </a:solidFill>
                <a:latin typeface="Times New Roman"/>
                <a:ea typeface="Times New Roman"/>
                <a:cs typeface="Times New Roman"/>
                <a:sym typeface="Times New Roman"/>
              </a:rPr>
              <a:t>            limited to the coldest areas of the body (cooler areas darken while</a:t>
            </a:r>
            <a:endParaRPr b="1" sz="1200">
              <a:solidFill>
                <a:schemeClr val="dk1"/>
              </a:solidFill>
              <a:latin typeface="Times New Roman"/>
              <a:ea typeface="Times New Roman"/>
              <a:cs typeface="Times New Roman"/>
              <a:sym typeface="Times New Roman"/>
            </a:endParaRPr>
          </a:p>
          <a:p>
            <a:pPr indent="457200" lvl="0" marL="0" marR="3225800" rtl="0" algn="l">
              <a:lnSpc>
                <a:spcPct val="114000"/>
              </a:lnSpc>
              <a:spcBef>
                <a:spcPts val="0"/>
              </a:spcBef>
              <a:spcAft>
                <a:spcPts val="0"/>
              </a:spcAft>
              <a:buNone/>
            </a:pPr>
            <a:r>
              <a:rPr b="1" lang="en" sz="1200">
                <a:solidFill>
                  <a:schemeClr val="dk1"/>
                </a:solidFill>
                <a:latin typeface="Times New Roman"/>
                <a:ea typeface="Times New Roman"/>
                <a:cs typeface="Times New Roman"/>
                <a:sym typeface="Times New Roman"/>
              </a:rPr>
              <a:t> warmer areas remain lighter in color). </a:t>
            </a:r>
            <a:endParaRPr b="1" sz="1200">
              <a:solidFill>
                <a:schemeClr val="dk1"/>
              </a:solidFill>
              <a:latin typeface="Times New Roman"/>
              <a:ea typeface="Times New Roman"/>
              <a:cs typeface="Times New Roman"/>
              <a:sym typeface="Times New Roman"/>
            </a:endParaRPr>
          </a:p>
          <a:p>
            <a:pPr indent="0" lvl="0" marL="0" marR="5537200" rtl="0" algn="l">
              <a:lnSpc>
                <a:spcPct val="114000"/>
              </a:lnSpc>
              <a:spcBef>
                <a:spcPts val="0"/>
              </a:spcBef>
              <a:spcAft>
                <a:spcPts val="0"/>
              </a:spcAft>
              <a:buClr>
                <a:schemeClr val="dk1"/>
              </a:buClr>
              <a:buSzPts val="1100"/>
              <a:buFont typeface="Arial"/>
              <a:buNone/>
            </a:pPr>
            <a:r>
              <a:t/>
            </a:r>
            <a:endParaRPr b="1" sz="1200">
              <a:solidFill>
                <a:schemeClr val="dk1"/>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b="1" sz="1200">
              <a:solidFill>
                <a:schemeClr val="dk1"/>
              </a:solidFill>
              <a:latin typeface="Times New Roman"/>
              <a:ea typeface="Times New Roman"/>
              <a:cs typeface="Times New Roman"/>
              <a:sym typeface="Times New Roman"/>
            </a:endParaRPr>
          </a:p>
        </p:txBody>
      </p:sp>
      <p:sp>
        <p:nvSpPr>
          <p:cNvPr id="215" name="Google Shape;215;p35"/>
          <p:cNvSpPr txBox="1"/>
          <p:nvPr/>
        </p:nvSpPr>
        <p:spPr>
          <a:xfrm>
            <a:off x="385200" y="22575"/>
            <a:ext cx="7771800" cy="54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dk1"/>
                </a:solidFill>
                <a:latin typeface="Times New Roman"/>
                <a:ea typeface="Times New Roman"/>
                <a:cs typeface="Times New Roman"/>
                <a:sym typeface="Times New Roman"/>
              </a:rPr>
              <a:t>COLORPOINT GENE:  PIGMENT RESTRICTING PATTERNS</a:t>
            </a:r>
            <a:endParaRPr b="1" sz="1900">
              <a:solidFill>
                <a:schemeClr val="dk1"/>
              </a:solidFill>
              <a:latin typeface="Times New Roman"/>
              <a:ea typeface="Times New Roman"/>
              <a:cs typeface="Times New Roman"/>
              <a:sym typeface="Times New Roman"/>
            </a:endParaRPr>
          </a:p>
        </p:txBody>
      </p:sp>
      <p:pic>
        <p:nvPicPr>
          <p:cNvPr id="216" name="Google Shape;216;p35" title="IMG_5108.JPG"/>
          <p:cNvPicPr preferRelativeResize="0"/>
          <p:nvPr/>
        </p:nvPicPr>
        <p:blipFill>
          <a:blip r:embed="rId3">
            <a:alphaModFix/>
          </a:blip>
          <a:stretch>
            <a:fillRect/>
          </a:stretch>
        </p:blipFill>
        <p:spPr>
          <a:xfrm>
            <a:off x="5667525" y="943625"/>
            <a:ext cx="2828525" cy="36617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6"/>
          <p:cNvSpPr txBox="1"/>
          <p:nvPr/>
        </p:nvSpPr>
        <p:spPr>
          <a:xfrm>
            <a:off x="158700" y="714975"/>
            <a:ext cx="8985300" cy="231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Times New Roman"/>
                <a:ea typeface="Times New Roman"/>
                <a:cs typeface="Times New Roman"/>
                <a:sym typeface="Times New Roman"/>
              </a:rPr>
              <a:t>COLOR/PATTERN </a:t>
            </a:r>
            <a:endParaRPr b="1" sz="1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b="1" lang="en" sz="1800">
                <a:solidFill>
                  <a:schemeClr val="lt1"/>
                </a:solidFill>
                <a:latin typeface="Times New Roman"/>
                <a:ea typeface="Times New Roman"/>
                <a:cs typeface="Times New Roman"/>
                <a:sym typeface="Times New Roman"/>
              </a:rPr>
              <a:t>Solid Division</a:t>
            </a:r>
            <a:endParaRPr b="1" sz="1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b="1" sz="1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b="1" lang="en" sz="1800">
                <a:solidFill>
                  <a:schemeClr val="lt1"/>
                </a:solidFill>
                <a:latin typeface="Times New Roman"/>
                <a:ea typeface="Times New Roman"/>
                <a:cs typeface="Times New Roman"/>
                <a:sym typeface="Times New Roman"/>
              </a:rPr>
              <a:t>(CB) Mink: </a:t>
            </a:r>
            <a:r>
              <a:rPr lang="en" sz="1800">
                <a:solidFill>
                  <a:schemeClr val="lt1"/>
                </a:solidFill>
                <a:latin typeface="Times New Roman"/>
                <a:ea typeface="Times New Roman"/>
                <a:cs typeface="Times New Roman"/>
                <a:sym typeface="Times New Roman"/>
              </a:rPr>
              <a:t>Even medium shade of body color showing</a:t>
            </a:r>
            <a:endParaRPr sz="1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chemeClr val="lt1"/>
                </a:solidFill>
                <a:latin typeface="Times New Roman"/>
                <a:ea typeface="Times New Roman"/>
                <a:cs typeface="Times New Roman"/>
                <a:sym typeface="Times New Roman"/>
              </a:rPr>
              <a:t>contrast to points. Allow for darker body in color in older </a:t>
            </a:r>
            <a:endParaRPr sz="1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chemeClr val="lt1"/>
                </a:solidFill>
                <a:latin typeface="Times New Roman"/>
                <a:ea typeface="Times New Roman"/>
                <a:cs typeface="Times New Roman"/>
                <a:sym typeface="Times New Roman"/>
              </a:rPr>
              <a:t>cats. Allow for underdeveloped color in kittens and young </a:t>
            </a:r>
            <a:endParaRPr sz="1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chemeClr val="lt1"/>
                </a:solidFill>
                <a:latin typeface="Times New Roman"/>
                <a:ea typeface="Times New Roman"/>
                <a:cs typeface="Times New Roman"/>
                <a:sym typeface="Times New Roman"/>
              </a:rPr>
              <a:t>cats.</a:t>
            </a:r>
            <a:endParaRPr sz="1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1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b="1" lang="en" sz="1800">
                <a:solidFill>
                  <a:schemeClr val="lt1"/>
                </a:solidFill>
                <a:latin typeface="Times New Roman"/>
                <a:ea typeface="Times New Roman"/>
                <a:cs typeface="Times New Roman"/>
                <a:sym typeface="Times New Roman"/>
              </a:rPr>
              <a:t>(CB) Sepia: </a:t>
            </a:r>
            <a:r>
              <a:rPr lang="en" sz="1800">
                <a:solidFill>
                  <a:schemeClr val="lt1"/>
                </a:solidFill>
                <a:latin typeface="Times New Roman"/>
                <a:ea typeface="Times New Roman"/>
                <a:cs typeface="Times New Roman"/>
                <a:sym typeface="Times New Roman"/>
              </a:rPr>
              <a:t>Body color closer to that of extremities, showing </a:t>
            </a:r>
            <a:endParaRPr sz="1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chemeClr val="lt1"/>
                </a:solidFill>
                <a:latin typeface="Times New Roman"/>
                <a:ea typeface="Times New Roman"/>
                <a:cs typeface="Times New Roman"/>
                <a:sym typeface="Times New Roman"/>
              </a:rPr>
              <a:t>slighter contrast to points. Allow for darker body color in</a:t>
            </a:r>
            <a:endParaRPr sz="1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chemeClr val="lt1"/>
                </a:solidFill>
                <a:latin typeface="Times New Roman"/>
                <a:ea typeface="Times New Roman"/>
                <a:cs typeface="Times New Roman"/>
                <a:sym typeface="Times New Roman"/>
              </a:rPr>
              <a:t>older cats. Allow for undeveloped color in kittens</a:t>
            </a:r>
            <a:endParaRPr sz="1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chemeClr val="lt1"/>
                </a:solidFill>
                <a:latin typeface="Times New Roman"/>
                <a:ea typeface="Times New Roman"/>
                <a:cs typeface="Times New Roman"/>
                <a:sym typeface="Times New Roman"/>
              </a:rPr>
              <a:t>and cats.</a:t>
            </a:r>
            <a:endParaRPr sz="1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b="1" sz="1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b="1" lang="en" sz="1800">
                <a:solidFill>
                  <a:schemeClr val="lt1"/>
                </a:solidFill>
                <a:latin typeface="Times New Roman"/>
                <a:ea typeface="Times New Roman"/>
                <a:cs typeface="Times New Roman"/>
                <a:sym typeface="Times New Roman"/>
              </a:rPr>
              <a:t>(CB) Traditional: </a:t>
            </a:r>
            <a:r>
              <a:rPr lang="en" sz="1800">
                <a:solidFill>
                  <a:schemeClr val="lt1"/>
                </a:solidFill>
                <a:latin typeface="Times New Roman"/>
                <a:ea typeface="Times New Roman"/>
                <a:cs typeface="Times New Roman"/>
                <a:sym typeface="Times New Roman"/>
              </a:rPr>
              <a:t>Even solid color for solid colored </a:t>
            </a:r>
            <a:endParaRPr sz="1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chemeClr val="lt1"/>
                </a:solidFill>
                <a:latin typeface="Times New Roman"/>
                <a:ea typeface="Times New Roman"/>
                <a:cs typeface="Times New Roman"/>
                <a:sym typeface="Times New Roman"/>
              </a:rPr>
              <a:t>coats.</a:t>
            </a:r>
            <a:endParaRPr sz="1800">
              <a:solidFill>
                <a:schemeClr val="lt1"/>
              </a:solidFill>
              <a:latin typeface="Times New Roman"/>
              <a:ea typeface="Times New Roman"/>
              <a:cs typeface="Times New Roman"/>
              <a:sym typeface="Times New Roman"/>
            </a:endParaRPr>
          </a:p>
        </p:txBody>
      </p:sp>
      <p:sp>
        <p:nvSpPr>
          <p:cNvPr id="222" name="Google Shape;222;p36"/>
          <p:cNvSpPr txBox="1"/>
          <p:nvPr/>
        </p:nvSpPr>
        <p:spPr>
          <a:xfrm>
            <a:off x="158700" y="126925"/>
            <a:ext cx="7998300" cy="43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Times New Roman"/>
                <a:ea typeface="Times New Roman"/>
                <a:cs typeface="Times New Roman"/>
                <a:sym typeface="Times New Roman"/>
              </a:rPr>
              <a:t>BREED STANDARD</a:t>
            </a:r>
            <a:endParaRPr b="1" sz="2400">
              <a:solidFill>
                <a:schemeClr val="lt1"/>
              </a:solidFill>
              <a:latin typeface="Times New Roman"/>
              <a:ea typeface="Times New Roman"/>
              <a:cs typeface="Times New Roman"/>
              <a:sym typeface="Times New Roman"/>
            </a:endParaRPr>
          </a:p>
        </p:txBody>
      </p:sp>
      <p:pic>
        <p:nvPicPr>
          <p:cNvPr id="223" name="Google Shape;223;p36"/>
          <p:cNvPicPr preferRelativeResize="0"/>
          <p:nvPr/>
        </p:nvPicPr>
        <p:blipFill>
          <a:blip r:embed="rId3">
            <a:alphaModFix/>
          </a:blip>
          <a:stretch>
            <a:fillRect/>
          </a:stretch>
        </p:blipFill>
        <p:spPr>
          <a:xfrm>
            <a:off x="7241050" y="1319963"/>
            <a:ext cx="1864500" cy="2272925"/>
          </a:xfrm>
          <a:prstGeom prst="rect">
            <a:avLst/>
          </a:prstGeom>
          <a:noFill/>
          <a:ln>
            <a:noFill/>
          </a:ln>
        </p:spPr>
      </p:pic>
      <p:pic>
        <p:nvPicPr>
          <p:cNvPr id="224" name="Google Shape;224;p36"/>
          <p:cNvPicPr preferRelativeResize="0"/>
          <p:nvPr/>
        </p:nvPicPr>
        <p:blipFill>
          <a:blip r:embed="rId4">
            <a:alphaModFix/>
          </a:blip>
          <a:stretch>
            <a:fillRect/>
          </a:stretch>
        </p:blipFill>
        <p:spPr>
          <a:xfrm>
            <a:off x="5510225" y="-30775"/>
            <a:ext cx="1993075" cy="1909250"/>
          </a:xfrm>
          <a:prstGeom prst="rect">
            <a:avLst/>
          </a:prstGeom>
          <a:noFill/>
          <a:ln>
            <a:noFill/>
          </a:ln>
        </p:spPr>
      </p:pic>
      <p:pic>
        <p:nvPicPr>
          <p:cNvPr id="225" name="Google Shape;225;p36" title="IMG_5620.jpg"/>
          <p:cNvPicPr preferRelativeResize="0"/>
          <p:nvPr/>
        </p:nvPicPr>
        <p:blipFill>
          <a:blip r:embed="rId5">
            <a:alphaModFix/>
          </a:blip>
          <a:stretch>
            <a:fillRect/>
          </a:stretch>
        </p:blipFill>
        <p:spPr>
          <a:xfrm>
            <a:off x="6085700" y="3024976"/>
            <a:ext cx="1600100" cy="21348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7"/>
          <p:cNvSpPr txBox="1"/>
          <p:nvPr>
            <p:ph type="title"/>
          </p:nvPr>
        </p:nvSpPr>
        <p:spPr>
          <a:xfrm>
            <a:off x="311700" y="0"/>
            <a:ext cx="8520600" cy="612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latin typeface="Times New Roman"/>
                <a:ea typeface="Times New Roman"/>
                <a:cs typeface="Times New Roman"/>
                <a:sym typeface="Times New Roman"/>
              </a:rPr>
              <a:t>COAT TEXTURE</a:t>
            </a:r>
            <a:endParaRPr b="1">
              <a:latin typeface="Times New Roman"/>
              <a:ea typeface="Times New Roman"/>
              <a:cs typeface="Times New Roman"/>
              <a:sym typeface="Times New Roman"/>
            </a:endParaRPr>
          </a:p>
        </p:txBody>
      </p:sp>
      <p:sp>
        <p:nvSpPr>
          <p:cNvPr id="231" name="Google Shape;231;p37"/>
          <p:cNvSpPr txBox="1"/>
          <p:nvPr>
            <p:ph idx="1" type="body"/>
          </p:nvPr>
        </p:nvSpPr>
        <p:spPr>
          <a:xfrm>
            <a:off x="0" y="809225"/>
            <a:ext cx="9105000" cy="4334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MINK Cherubim have a thicker, plusher coat than pointed Ragdolls with an extremely plush tail </a:t>
            </a:r>
            <a:r>
              <a:rPr lang="en">
                <a:solidFill>
                  <a:schemeClr val="dk1"/>
                </a:solidFill>
                <a:latin typeface="Times New Roman"/>
                <a:ea typeface="Times New Roman"/>
                <a:cs typeface="Times New Roman"/>
                <a:sym typeface="Times New Roman"/>
              </a:rPr>
              <a:t>and</a:t>
            </a:r>
            <a:r>
              <a:rPr lang="en">
                <a:solidFill>
                  <a:schemeClr val="dk1"/>
                </a:solidFill>
                <a:latin typeface="Times New Roman"/>
                <a:ea typeface="Times New Roman"/>
                <a:cs typeface="Times New Roman"/>
                <a:sym typeface="Times New Roman"/>
              </a:rPr>
              <a:t> heavy ruff around the neck. The coat of a mink is smoother and much softer than that of pointed Ragdolls and can be medium to long.</a:t>
            </a:r>
            <a:endParaRPr>
              <a:solidFill>
                <a:schemeClr val="dk1"/>
              </a:solidFill>
              <a:latin typeface="Times New Roman"/>
              <a:ea typeface="Times New Roman"/>
              <a:cs typeface="Times New Roman"/>
              <a:sym typeface="Times New Roman"/>
            </a:endParaRPr>
          </a:p>
          <a:p>
            <a:pPr indent="0" lvl="0" marL="457200" rtl="0" algn="l">
              <a:spcBef>
                <a:spcPts val="1200"/>
              </a:spcBef>
              <a:spcAft>
                <a:spcPts val="0"/>
              </a:spcAft>
              <a:buNone/>
            </a:pPr>
            <a:r>
              <a:t/>
            </a:r>
            <a:endParaRPr>
              <a:solidFill>
                <a:schemeClr val="dk1"/>
              </a:solidFill>
              <a:latin typeface="Times New Roman"/>
              <a:ea typeface="Times New Roman"/>
              <a:cs typeface="Times New Roman"/>
              <a:sym typeface="Times New Roman"/>
            </a:endParaRPr>
          </a:p>
          <a:p>
            <a:pPr indent="-342900" lvl="0" marL="457200" rtl="0" algn="l">
              <a:spcBef>
                <a:spcPts val="120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SEPIA Cherubim have the thickest, plushest, and most soft coat of all of the pointed Ragdolls.</a:t>
            </a:r>
            <a:endParaRPr>
              <a:solidFill>
                <a:schemeClr val="dk1"/>
              </a:solidFill>
              <a:latin typeface="Times New Roman"/>
              <a:ea typeface="Times New Roman"/>
              <a:cs typeface="Times New Roman"/>
              <a:sym typeface="Times New Roman"/>
            </a:endParaRPr>
          </a:p>
          <a:p>
            <a:pPr indent="0" lvl="0" marL="457200" rtl="0" algn="l">
              <a:spcBef>
                <a:spcPts val="1200"/>
              </a:spcBef>
              <a:spcAft>
                <a:spcPts val="0"/>
              </a:spcAft>
              <a:buNone/>
            </a:pPr>
            <a:r>
              <a:t/>
            </a:r>
            <a:endParaRPr>
              <a:solidFill>
                <a:schemeClr val="dk1"/>
              </a:solidFill>
              <a:latin typeface="Times New Roman"/>
              <a:ea typeface="Times New Roman"/>
              <a:cs typeface="Times New Roman"/>
              <a:sym typeface="Times New Roman"/>
            </a:endParaRPr>
          </a:p>
          <a:p>
            <a:pPr indent="-342900" lvl="0" marL="457200" rtl="0" algn="l">
              <a:spcBef>
                <a:spcPts val="120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TRADITIONAL (Solid) Cherubim have a sleeker, silken, and denser coat than the other Cherubim, of which falls smoothly due to the larger content of melanin in the hair shafts. The coat is medium long to long and does not mat.</a:t>
            </a: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8"/>
          <p:cNvSpPr txBox="1"/>
          <p:nvPr/>
        </p:nvSpPr>
        <p:spPr>
          <a:xfrm>
            <a:off x="67950" y="498500"/>
            <a:ext cx="7658700" cy="2945700"/>
          </a:xfrm>
          <a:prstGeom prst="rect">
            <a:avLst/>
          </a:prstGeom>
          <a:noFill/>
          <a:ln>
            <a:noFill/>
          </a:ln>
        </p:spPr>
        <p:txBody>
          <a:bodyPr anchorCtr="0" anchor="t" bIns="91425" lIns="91425" spcFirstLastPara="1" rIns="91425" wrap="square" tIns="91425">
            <a:noAutofit/>
          </a:bodyPr>
          <a:lstStyle/>
          <a:p>
            <a:pPr indent="457200" lvl="0" marL="0" marR="1511300" rtl="0" algn="l">
              <a:lnSpc>
                <a:spcPct val="114000"/>
              </a:lnSpc>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Pointed Ragdoll cats, like the Solid</a:t>
            </a:r>
            <a:endParaRPr>
              <a:solidFill>
                <a:schemeClr val="dk1"/>
              </a:solidFill>
              <a:latin typeface="Times New Roman"/>
              <a:ea typeface="Times New Roman"/>
              <a:cs typeface="Times New Roman"/>
              <a:sym typeface="Times New Roman"/>
            </a:endParaRPr>
          </a:p>
          <a:p>
            <a:pPr indent="0" lvl="0" marL="0" marR="1079500" rtl="0" algn="l">
              <a:lnSpc>
                <a:spcPct val="114000"/>
              </a:lnSpc>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Cherubim cats, inherit the genes for producing a specific amount of</a:t>
            </a:r>
            <a:endParaRPr>
              <a:solidFill>
                <a:schemeClr val="dk1"/>
              </a:solidFill>
              <a:latin typeface="Times New Roman"/>
              <a:ea typeface="Times New Roman"/>
              <a:cs typeface="Times New Roman"/>
              <a:sym typeface="Times New Roman"/>
            </a:endParaRPr>
          </a:p>
          <a:p>
            <a:pPr indent="0" lvl="0" marL="0" marR="1117600" rtl="0" algn="l">
              <a:lnSpc>
                <a:spcPct val="114000"/>
              </a:lnSpc>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pigment, or melanin, in their eyes. Pointed Ragdolls and Mink Cherubim </a:t>
            </a:r>
            <a:endParaRPr>
              <a:solidFill>
                <a:schemeClr val="dk1"/>
              </a:solidFill>
              <a:latin typeface="Times New Roman"/>
              <a:ea typeface="Times New Roman"/>
              <a:cs typeface="Times New Roman"/>
              <a:sym typeface="Times New Roman"/>
            </a:endParaRPr>
          </a:p>
          <a:p>
            <a:pPr indent="0" lvl="0" marL="0" marR="1117600" rtl="0" algn="l">
              <a:lnSpc>
                <a:spcPct val="114000"/>
              </a:lnSpc>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carry the Siamese gene </a:t>
            </a:r>
            <a:r>
              <a:rPr b="1" i="1" lang="en">
                <a:solidFill>
                  <a:schemeClr val="dk1"/>
                </a:solidFill>
                <a:latin typeface="Times New Roman"/>
                <a:ea typeface="Times New Roman"/>
                <a:cs typeface="Times New Roman"/>
                <a:sym typeface="Times New Roman"/>
              </a:rPr>
              <a:t>MUTATION</a:t>
            </a:r>
            <a:r>
              <a:rPr lang="en">
                <a:solidFill>
                  <a:schemeClr val="dk1"/>
                </a:solidFill>
                <a:latin typeface="Times New Roman"/>
                <a:ea typeface="Times New Roman"/>
                <a:cs typeface="Times New Roman"/>
                <a:sym typeface="Times New Roman"/>
              </a:rPr>
              <a:t>, so they do not have enough pigment to</a:t>
            </a:r>
            <a:endParaRPr>
              <a:solidFill>
                <a:schemeClr val="dk1"/>
              </a:solidFill>
              <a:latin typeface="Times New Roman"/>
              <a:ea typeface="Times New Roman"/>
              <a:cs typeface="Times New Roman"/>
              <a:sym typeface="Times New Roman"/>
            </a:endParaRPr>
          </a:p>
          <a:p>
            <a:pPr indent="0" lvl="0" marL="0" marR="1282700" rtl="0" algn="l">
              <a:lnSpc>
                <a:spcPct val="114000"/>
              </a:lnSpc>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achieve green to the rich copper colored eyes of their </a:t>
            </a:r>
            <a:r>
              <a:rPr b="1" i="1" lang="en">
                <a:solidFill>
                  <a:schemeClr val="dk1"/>
                </a:solidFill>
                <a:latin typeface="Times New Roman"/>
                <a:ea typeface="Times New Roman"/>
                <a:cs typeface="Times New Roman"/>
                <a:sym typeface="Times New Roman"/>
              </a:rPr>
              <a:t>TRADITIONAL</a:t>
            </a:r>
            <a:endParaRPr b="1" i="1">
              <a:solidFill>
                <a:schemeClr val="dk1"/>
              </a:solidFill>
              <a:latin typeface="Times New Roman"/>
              <a:ea typeface="Times New Roman"/>
              <a:cs typeface="Times New Roman"/>
              <a:sym typeface="Times New Roman"/>
            </a:endParaRPr>
          </a:p>
          <a:p>
            <a:pPr indent="0" lvl="0" marL="0" marR="1333500" rtl="0" algn="l">
              <a:lnSpc>
                <a:spcPct val="114000"/>
              </a:lnSpc>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(solid) counterparts. </a:t>
            </a:r>
            <a:r>
              <a:rPr b="1" lang="en">
                <a:solidFill>
                  <a:schemeClr val="dk1"/>
                </a:solidFill>
                <a:latin typeface="Times New Roman"/>
                <a:ea typeface="Times New Roman"/>
                <a:cs typeface="Times New Roman"/>
                <a:sym typeface="Times New Roman"/>
              </a:rPr>
              <a:t>The eyes of all Pointed (cscs) Ragdoll cats have only</a:t>
            </a:r>
            <a:endParaRPr b="1">
              <a:solidFill>
                <a:schemeClr val="dk1"/>
              </a:solidFill>
              <a:latin typeface="Times New Roman"/>
              <a:ea typeface="Times New Roman"/>
              <a:cs typeface="Times New Roman"/>
              <a:sym typeface="Times New Roman"/>
            </a:endParaRPr>
          </a:p>
          <a:p>
            <a:pPr indent="0" lvl="0" marL="0" marR="1333500" rtl="0" algn="l">
              <a:lnSpc>
                <a:spcPct val="114000"/>
              </a:lnSpc>
              <a:spcBef>
                <a:spcPts val="0"/>
              </a:spcBef>
              <a:spcAft>
                <a:spcPts val="0"/>
              </a:spcAft>
              <a:buClr>
                <a:schemeClr val="dk1"/>
              </a:buClr>
              <a:buSzPts val="1100"/>
              <a:buFont typeface="Arial"/>
              <a:buNone/>
            </a:pPr>
            <a:r>
              <a:rPr b="1" lang="en">
                <a:solidFill>
                  <a:schemeClr val="dk1"/>
                </a:solidFill>
                <a:latin typeface="Times New Roman"/>
                <a:ea typeface="Times New Roman"/>
                <a:cs typeface="Times New Roman"/>
                <a:sym typeface="Times New Roman"/>
              </a:rPr>
              <a:t>tiny amounts of melanin, so their eyes are saturated with light</a:t>
            </a:r>
            <a:endParaRPr b="1">
              <a:solidFill>
                <a:schemeClr val="dk1"/>
              </a:solidFill>
              <a:latin typeface="Times New Roman"/>
              <a:ea typeface="Times New Roman"/>
              <a:cs typeface="Times New Roman"/>
              <a:sym typeface="Times New Roman"/>
            </a:endParaRPr>
          </a:p>
          <a:p>
            <a:pPr indent="0" lvl="0" marL="0" marR="1003300" rtl="0" algn="l">
              <a:lnSpc>
                <a:spcPct val="114000"/>
              </a:lnSpc>
              <a:spcBef>
                <a:spcPts val="0"/>
              </a:spcBef>
              <a:spcAft>
                <a:spcPts val="0"/>
              </a:spcAft>
              <a:buClr>
                <a:schemeClr val="dk1"/>
              </a:buClr>
              <a:buSzPts val="1100"/>
              <a:buFont typeface="Arial"/>
              <a:buNone/>
            </a:pPr>
            <a:r>
              <a:rPr b="1" lang="en">
                <a:solidFill>
                  <a:schemeClr val="dk1"/>
                </a:solidFill>
                <a:latin typeface="Times New Roman"/>
                <a:ea typeface="Times New Roman"/>
                <a:cs typeface="Times New Roman"/>
                <a:sym typeface="Times New Roman"/>
              </a:rPr>
              <a:t>that cause them to appear blue instead of exhibiting coloration or</a:t>
            </a:r>
            <a:endParaRPr b="1">
              <a:solidFill>
                <a:schemeClr val="dk1"/>
              </a:solidFill>
              <a:latin typeface="Times New Roman"/>
              <a:ea typeface="Times New Roman"/>
              <a:cs typeface="Times New Roman"/>
              <a:sym typeface="Times New Roman"/>
            </a:endParaRPr>
          </a:p>
          <a:p>
            <a:pPr indent="0" lvl="0" marL="0" marR="1168400" rtl="0" algn="l">
              <a:lnSpc>
                <a:spcPct val="114000"/>
              </a:lnSpc>
              <a:spcBef>
                <a:spcPts val="0"/>
              </a:spcBef>
              <a:spcAft>
                <a:spcPts val="0"/>
              </a:spcAft>
              <a:buClr>
                <a:schemeClr val="dk1"/>
              </a:buClr>
              <a:buSzPts val="1100"/>
              <a:buFont typeface="Arial"/>
              <a:buNone/>
            </a:pPr>
            <a:r>
              <a:rPr b="1" lang="en">
                <a:solidFill>
                  <a:schemeClr val="dk1"/>
                </a:solidFill>
                <a:latin typeface="Times New Roman"/>
                <a:ea typeface="Times New Roman"/>
                <a:cs typeface="Times New Roman"/>
                <a:sym typeface="Times New Roman"/>
              </a:rPr>
              <a:t>pigment. Their eyes, therefore, appear pale blue to deep cobalt</a:t>
            </a:r>
            <a:endParaRPr b="1">
              <a:solidFill>
                <a:schemeClr val="dk1"/>
              </a:solidFill>
              <a:latin typeface="Times New Roman"/>
              <a:ea typeface="Times New Roman"/>
              <a:cs typeface="Times New Roman"/>
              <a:sym typeface="Times New Roman"/>
            </a:endParaRPr>
          </a:p>
          <a:p>
            <a:pPr indent="0" lvl="0" marL="0" marR="1828800" rtl="0" algn="l">
              <a:lnSpc>
                <a:spcPct val="114000"/>
              </a:lnSpc>
              <a:spcBef>
                <a:spcPts val="0"/>
              </a:spcBef>
              <a:spcAft>
                <a:spcPts val="0"/>
              </a:spcAft>
              <a:buClr>
                <a:schemeClr val="dk1"/>
              </a:buClr>
              <a:buSzPts val="1100"/>
              <a:buFont typeface="Arial"/>
              <a:buNone/>
            </a:pPr>
            <a:r>
              <a:rPr b="1" lang="en">
                <a:solidFill>
                  <a:schemeClr val="dk1"/>
                </a:solidFill>
                <a:latin typeface="Times New Roman"/>
                <a:ea typeface="Times New Roman"/>
                <a:cs typeface="Times New Roman"/>
                <a:sym typeface="Times New Roman"/>
              </a:rPr>
              <a:t>blue. Those with </a:t>
            </a:r>
            <a:r>
              <a:rPr b="1" lang="en" u="sng">
                <a:solidFill>
                  <a:schemeClr val="dk1"/>
                </a:solidFill>
                <a:latin typeface="Times New Roman"/>
                <a:ea typeface="Times New Roman"/>
                <a:cs typeface="Times New Roman"/>
                <a:sym typeface="Times New Roman"/>
              </a:rPr>
              <a:t>underlying</a:t>
            </a:r>
            <a:r>
              <a:rPr b="1" lang="en">
                <a:solidFill>
                  <a:schemeClr val="dk1"/>
                </a:solidFill>
                <a:latin typeface="Times New Roman"/>
                <a:ea typeface="Times New Roman"/>
                <a:cs typeface="Times New Roman"/>
                <a:sym typeface="Times New Roman"/>
              </a:rPr>
              <a:t> green have the deepest blue;</a:t>
            </a:r>
            <a:endParaRPr b="1">
              <a:solidFill>
                <a:schemeClr val="dk1"/>
              </a:solidFill>
              <a:latin typeface="Times New Roman"/>
              <a:ea typeface="Times New Roman"/>
              <a:cs typeface="Times New Roman"/>
              <a:sym typeface="Times New Roman"/>
            </a:endParaRPr>
          </a:p>
          <a:p>
            <a:pPr indent="0" lvl="0" marL="0" marR="1143000" rtl="0" algn="l">
              <a:lnSpc>
                <a:spcPct val="114000"/>
              </a:lnSpc>
              <a:spcBef>
                <a:spcPts val="0"/>
              </a:spcBef>
              <a:spcAft>
                <a:spcPts val="0"/>
              </a:spcAft>
              <a:buClr>
                <a:schemeClr val="dk1"/>
              </a:buClr>
              <a:buSzPts val="1100"/>
              <a:buFont typeface="Arial"/>
              <a:buNone/>
            </a:pPr>
            <a:r>
              <a:rPr b="1" lang="en">
                <a:solidFill>
                  <a:schemeClr val="dk1"/>
                </a:solidFill>
                <a:latin typeface="Times New Roman"/>
                <a:ea typeface="Times New Roman"/>
                <a:cs typeface="Times New Roman"/>
                <a:sym typeface="Times New Roman"/>
              </a:rPr>
              <a:t>whereas, </a:t>
            </a:r>
            <a:r>
              <a:rPr b="1" lang="en" u="sng">
                <a:solidFill>
                  <a:schemeClr val="dk1"/>
                </a:solidFill>
                <a:latin typeface="Times New Roman"/>
                <a:ea typeface="Times New Roman"/>
                <a:cs typeface="Times New Roman"/>
                <a:sym typeface="Times New Roman"/>
              </a:rPr>
              <a:t>underlying</a:t>
            </a:r>
            <a:r>
              <a:rPr b="1" lang="en">
                <a:solidFill>
                  <a:schemeClr val="dk1"/>
                </a:solidFill>
                <a:latin typeface="Times New Roman"/>
                <a:ea typeface="Times New Roman"/>
                <a:cs typeface="Times New Roman"/>
                <a:sym typeface="Times New Roman"/>
              </a:rPr>
              <a:t> copper eyes with the most pigment produce</a:t>
            </a:r>
            <a:endParaRPr b="1">
              <a:solidFill>
                <a:schemeClr val="dk1"/>
              </a:solidFill>
              <a:latin typeface="Times New Roman"/>
              <a:ea typeface="Times New Roman"/>
              <a:cs typeface="Times New Roman"/>
              <a:sym typeface="Times New Roman"/>
            </a:endParaRPr>
          </a:p>
          <a:p>
            <a:pPr indent="0" lvl="0" marL="0" marR="5562600" rtl="0" algn="l">
              <a:lnSpc>
                <a:spcPct val="114000"/>
              </a:lnSpc>
              <a:spcBef>
                <a:spcPts val="0"/>
              </a:spcBef>
              <a:spcAft>
                <a:spcPts val="0"/>
              </a:spcAft>
              <a:buNone/>
            </a:pPr>
            <a:r>
              <a:rPr b="1" lang="en">
                <a:solidFill>
                  <a:schemeClr val="dk1"/>
                </a:solidFill>
                <a:latin typeface="Times New Roman"/>
                <a:ea typeface="Times New Roman"/>
                <a:cs typeface="Times New Roman"/>
                <a:sym typeface="Times New Roman"/>
              </a:rPr>
              <a:t>a whitish pale blue. </a:t>
            </a:r>
            <a:endParaRPr b="1">
              <a:solidFill>
                <a:schemeClr val="dk1"/>
              </a:solidFill>
              <a:latin typeface="Times New Roman"/>
              <a:ea typeface="Times New Roman"/>
              <a:cs typeface="Times New Roman"/>
              <a:sym typeface="Times New Roman"/>
            </a:endParaRPr>
          </a:p>
        </p:txBody>
      </p:sp>
      <p:pic>
        <p:nvPicPr>
          <p:cNvPr id="237" name="Google Shape;237;p38"/>
          <p:cNvPicPr preferRelativeResize="0"/>
          <p:nvPr/>
        </p:nvPicPr>
        <p:blipFill>
          <a:blip r:embed="rId3">
            <a:alphaModFix/>
          </a:blip>
          <a:stretch>
            <a:fillRect/>
          </a:stretch>
        </p:blipFill>
        <p:spPr>
          <a:xfrm>
            <a:off x="2915925" y="3444200"/>
            <a:ext cx="2160925" cy="1545775"/>
          </a:xfrm>
          <a:prstGeom prst="rect">
            <a:avLst/>
          </a:prstGeom>
          <a:noFill/>
          <a:ln>
            <a:noFill/>
          </a:ln>
        </p:spPr>
      </p:pic>
      <p:pic>
        <p:nvPicPr>
          <p:cNvPr id="238" name="Google Shape;238;p38"/>
          <p:cNvPicPr preferRelativeResize="0"/>
          <p:nvPr/>
        </p:nvPicPr>
        <p:blipFill>
          <a:blip r:embed="rId4">
            <a:alphaModFix/>
          </a:blip>
          <a:stretch>
            <a:fillRect/>
          </a:stretch>
        </p:blipFill>
        <p:spPr>
          <a:xfrm>
            <a:off x="5910275" y="1704125"/>
            <a:ext cx="2709900" cy="2003400"/>
          </a:xfrm>
          <a:prstGeom prst="rect">
            <a:avLst/>
          </a:prstGeom>
          <a:noFill/>
          <a:ln>
            <a:noFill/>
          </a:ln>
        </p:spPr>
      </p:pic>
      <p:sp>
        <p:nvSpPr>
          <p:cNvPr id="239" name="Google Shape;239;p38"/>
          <p:cNvSpPr txBox="1"/>
          <p:nvPr/>
        </p:nvSpPr>
        <p:spPr>
          <a:xfrm>
            <a:off x="220825" y="101975"/>
            <a:ext cx="8688900" cy="45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dk1"/>
                </a:solidFill>
                <a:latin typeface="Times New Roman"/>
                <a:ea typeface="Times New Roman"/>
                <a:cs typeface="Times New Roman"/>
                <a:sym typeface="Times New Roman"/>
              </a:rPr>
              <a:t>The Role of the Siamese (cs) Gene in the Ragdoll and Cherubim Cat </a:t>
            </a:r>
            <a:r>
              <a:rPr b="1" lang="en" sz="1900">
                <a:solidFill>
                  <a:schemeClr val="dk1"/>
                </a:solidFill>
                <a:latin typeface="Times New Roman"/>
                <a:ea typeface="Times New Roman"/>
                <a:cs typeface="Times New Roman"/>
                <a:sym typeface="Times New Roman"/>
              </a:rPr>
              <a:t>Eye Color</a:t>
            </a:r>
            <a:endParaRPr b="1" sz="1900">
              <a:solidFill>
                <a:schemeClr val="dk1"/>
              </a:solidFill>
              <a:latin typeface="Times New Roman"/>
              <a:ea typeface="Times New Roman"/>
              <a:cs typeface="Times New Roman"/>
              <a:sym typeface="Times New Roman"/>
            </a:endParaRPr>
          </a:p>
        </p:txBody>
      </p:sp>
      <p:sp>
        <p:nvSpPr>
          <p:cNvPr id="240" name="Google Shape;240;p38"/>
          <p:cNvSpPr txBox="1"/>
          <p:nvPr/>
        </p:nvSpPr>
        <p:spPr>
          <a:xfrm>
            <a:off x="6622750" y="721300"/>
            <a:ext cx="1528200" cy="25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241" name="Google Shape;241;p38"/>
          <p:cNvSpPr txBox="1"/>
          <p:nvPr/>
        </p:nvSpPr>
        <p:spPr>
          <a:xfrm>
            <a:off x="5917000" y="1047975"/>
            <a:ext cx="2939700" cy="36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latin typeface="Times New Roman"/>
                <a:ea typeface="Times New Roman"/>
                <a:cs typeface="Times New Roman"/>
                <a:sym typeface="Times New Roman"/>
              </a:rPr>
              <a:t>Seal Lynx Mink Bicolor:</a:t>
            </a:r>
            <a:endParaRPr b="1" sz="1600">
              <a:solidFill>
                <a:schemeClr val="dk1"/>
              </a:solidFill>
              <a:latin typeface="Times New Roman"/>
              <a:ea typeface="Times New Roman"/>
              <a:cs typeface="Times New Roman"/>
              <a:sym typeface="Times New Roman"/>
            </a:endParaRPr>
          </a:p>
        </p:txBody>
      </p:sp>
      <p:sp>
        <p:nvSpPr>
          <p:cNvPr id="242" name="Google Shape;242;p38"/>
          <p:cNvSpPr txBox="1"/>
          <p:nvPr/>
        </p:nvSpPr>
        <p:spPr>
          <a:xfrm>
            <a:off x="370650" y="4376700"/>
            <a:ext cx="199800" cy="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243" name="Google Shape;243;p38"/>
          <p:cNvSpPr txBox="1"/>
          <p:nvPr/>
        </p:nvSpPr>
        <p:spPr>
          <a:xfrm>
            <a:off x="220825" y="3937250"/>
            <a:ext cx="2695200" cy="6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Times New Roman"/>
                <a:ea typeface="Times New Roman"/>
                <a:cs typeface="Times New Roman"/>
                <a:sym typeface="Times New Roman"/>
              </a:rPr>
              <a:t>Blue Point Bicolor</a:t>
            </a:r>
            <a:r>
              <a:rPr b="1" lang="en" sz="1800">
                <a:solidFill>
                  <a:schemeClr val="dk1"/>
                </a:solidFill>
                <a:latin typeface="Times New Roman"/>
                <a:ea typeface="Times New Roman"/>
                <a:cs typeface="Times New Roman"/>
                <a:sym typeface="Times New Roman"/>
              </a:rPr>
              <a:t>:</a:t>
            </a:r>
            <a:endParaRPr b="1"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b="1" lang="en" sz="1800">
                <a:solidFill>
                  <a:schemeClr val="dk1"/>
                </a:solidFill>
                <a:latin typeface="Times New Roman"/>
                <a:ea typeface="Times New Roman"/>
                <a:cs typeface="Times New Roman"/>
                <a:sym typeface="Times New Roman"/>
              </a:rPr>
              <a:t>                           —---&gt;</a:t>
            </a:r>
            <a:endParaRPr b="1" sz="1800">
              <a:solidFill>
                <a:schemeClr val="dk1"/>
              </a:solidFill>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9"/>
          <p:cNvSpPr txBox="1"/>
          <p:nvPr/>
        </p:nvSpPr>
        <p:spPr>
          <a:xfrm>
            <a:off x="220825" y="101975"/>
            <a:ext cx="8688900" cy="45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chemeClr val="lt1"/>
                </a:solidFill>
                <a:latin typeface="Times New Roman"/>
                <a:ea typeface="Times New Roman"/>
                <a:cs typeface="Times New Roman"/>
                <a:sym typeface="Times New Roman"/>
              </a:rPr>
              <a:t>BREED STANDARD</a:t>
            </a:r>
            <a:endParaRPr b="1" sz="2600">
              <a:solidFill>
                <a:schemeClr val="lt1"/>
              </a:solidFill>
              <a:latin typeface="Times New Roman"/>
              <a:ea typeface="Times New Roman"/>
              <a:cs typeface="Times New Roman"/>
              <a:sym typeface="Times New Roman"/>
            </a:endParaRPr>
          </a:p>
        </p:txBody>
      </p:sp>
      <p:sp>
        <p:nvSpPr>
          <p:cNvPr id="249" name="Google Shape;249;p39"/>
          <p:cNvSpPr txBox="1"/>
          <p:nvPr/>
        </p:nvSpPr>
        <p:spPr>
          <a:xfrm>
            <a:off x="6622750" y="721300"/>
            <a:ext cx="1528200" cy="25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250" name="Google Shape;250;p39"/>
          <p:cNvSpPr txBox="1"/>
          <p:nvPr/>
        </p:nvSpPr>
        <p:spPr>
          <a:xfrm>
            <a:off x="5917000" y="1047975"/>
            <a:ext cx="2939700" cy="36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600">
              <a:solidFill>
                <a:schemeClr val="dk1"/>
              </a:solidFill>
              <a:latin typeface="Times New Roman"/>
              <a:ea typeface="Times New Roman"/>
              <a:cs typeface="Times New Roman"/>
              <a:sym typeface="Times New Roman"/>
            </a:endParaRPr>
          </a:p>
        </p:txBody>
      </p:sp>
      <p:sp>
        <p:nvSpPr>
          <p:cNvPr id="251" name="Google Shape;251;p39"/>
          <p:cNvSpPr txBox="1"/>
          <p:nvPr/>
        </p:nvSpPr>
        <p:spPr>
          <a:xfrm>
            <a:off x="370650" y="4376700"/>
            <a:ext cx="199800" cy="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252" name="Google Shape;252;p39"/>
          <p:cNvSpPr txBox="1"/>
          <p:nvPr/>
        </p:nvSpPr>
        <p:spPr>
          <a:xfrm>
            <a:off x="314750" y="648825"/>
            <a:ext cx="5417400" cy="256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EYES (7 Points) Preference given to deeper tones in all colors.</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rPr b="1" lang="en" sz="1800">
                <a:solidFill>
                  <a:schemeClr val="lt1"/>
                </a:solidFill>
              </a:rPr>
              <a:t>RD</a:t>
            </a:r>
            <a:r>
              <a:rPr lang="en" sz="1800">
                <a:solidFill>
                  <a:schemeClr val="lt1"/>
                </a:solidFill>
              </a:rPr>
              <a:t> - Blue</a:t>
            </a:r>
            <a:endParaRPr sz="1800">
              <a:solidFill>
                <a:schemeClr val="lt1"/>
              </a:solidFill>
            </a:endParaRPr>
          </a:p>
          <a:p>
            <a:pPr indent="0" lvl="0" marL="0" rtl="0" algn="l">
              <a:spcBef>
                <a:spcPts val="0"/>
              </a:spcBef>
              <a:spcAft>
                <a:spcPts val="0"/>
              </a:spcAft>
              <a:buNone/>
            </a:pPr>
            <a:r>
              <a:rPr b="1" lang="en" sz="1800">
                <a:solidFill>
                  <a:schemeClr val="lt1"/>
                </a:solidFill>
              </a:rPr>
              <a:t>CB</a:t>
            </a:r>
            <a:r>
              <a:rPr lang="en" sz="1800">
                <a:solidFill>
                  <a:schemeClr val="lt1"/>
                </a:solidFill>
              </a:rPr>
              <a:t> - </a:t>
            </a:r>
            <a:r>
              <a:rPr b="1" i="1" lang="en" sz="1800">
                <a:solidFill>
                  <a:schemeClr val="lt1"/>
                </a:solidFill>
              </a:rPr>
              <a:t>Mink</a:t>
            </a:r>
            <a:r>
              <a:rPr lang="en" sz="1800">
                <a:solidFill>
                  <a:schemeClr val="lt1"/>
                </a:solidFill>
              </a:rPr>
              <a:t>: Blue-Green to Green-Blue (Aqua)</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rPr lang="en" sz="1800">
                <a:solidFill>
                  <a:schemeClr val="lt1"/>
                </a:solidFill>
              </a:rPr>
              <a:t>	 </a:t>
            </a:r>
            <a:r>
              <a:rPr b="1" i="1" lang="en" sz="1800">
                <a:solidFill>
                  <a:schemeClr val="lt1"/>
                </a:solidFill>
              </a:rPr>
              <a:t>Sepia</a:t>
            </a:r>
            <a:r>
              <a:rPr lang="en" sz="1800">
                <a:solidFill>
                  <a:schemeClr val="lt1"/>
                </a:solidFill>
              </a:rPr>
              <a:t>: Gold, Gold-Green (Chartreuse) or </a:t>
            </a:r>
            <a:endParaRPr sz="1800">
              <a:solidFill>
                <a:schemeClr val="lt1"/>
              </a:solidFill>
            </a:endParaRPr>
          </a:p>
          <a:p>
            <a:pPr indent="0" lvl="0" marL="0" rtl="0" algn="l">
              <a:spcBef>
                <a:spcPts val="0"/>
              </a:spcBef>
              <a:spcAft>
                <a:spcPts val="0"/>
              </a:spcAft>
              <a:buNone/>
            </a:pPr>
            <a:r>
              <a:rPr lang="en" sz="1800">
                <a:solidFill>
                  <a:schemeClr val="lt1"/>
                </a:solidFill>
              </a:rPr>
              <a:t>                    Green.</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rPr lang="en" sz="1800">
                <a:solidFill>
                  <a:schemeClr val="lt1"/>
                </a:solidFill>
              </a:rPr>
              <a:t>        </a:t>
            </a:r>
            <a:r>
              <a:rPr b="1" i="1" lang="en" sz="1800">
                <a:solidFill>
                  <a:schemeClr val="lt1"/>
                </a:solidFill>
              </a:rPr>
              <a:t>Traditional</a:t>
            </a:r>
            <a:r>
              <a:rPr lang="en" sz="1800">
                <a:solidFill>
                  <a:schemeClr val="lt1"/>
                </a:solidFill>
              </a:rPr>
              <a:t>: Bronze, Copper, Gold, Yellow, </a:t>
            </a:r>
            <a:endParaRPr sz="1800">
              <a:solidFill>
                <a:schemeClr val="lt1"/>
              </a:solidFill>
            </a:endParaRPr>
          </a:p>
          <a:p>
            <a:pPr indent="457200" lvl="0" marL="0" rtl="0" algn="l">
              <a:spcBef>
                <a:spcPts val="0"/>
              </a:spcBef>
              <a:spcAft>
                <a:spcPts val="0"/>
              </a:spcAft>
              <a:buNone/>
            </a:pPr>
            <a:r>
              <a:rPr lang="en" sz="1800">
                <a:solidFill>
                  <a:schemeClr val="lt1"/>
                </a:solidFill>
              </a:rPr>
              <a:t>                     Green, or Hazel.</a:t>
            </a:r>
            <a:endParaRPr sz="1800">
              <a:solidFill>
                <a:schemeClr val="lt1"/>
              </a:solidFill>
            </a:endParaRPr>
          </a:p>
          <a:p>
            <a:pPr indent="0" lvl="0" marL="0" rtl="0" algn="l">
              <a:spcBef>
                <a:spcPts val="0"/>
              </a:spcBef>
              <a:spcAft>
                <a:spcPts val="0"/>
              </a:spcAft>
              <a:buNone/>
            </a:pPr>
            <a:r>
              <a:t/>
            </a:r>
            <a:endParaRPr sz="1800">
              <a:solidFill>
                <a:schemeClr val="lt1"/>
              </a:solidFill>
            </a:endParaRPr>
          </a:p>
        </p:txBody>
      </p:sp>
      <p:pic>
        <p:nvPicPr>
          <p:cNvPr id="253" name="Google Shape;253;p39" title="blu1.jpg"/>
          <p:cNvPicPr preferRelativeResize="0"/>
          <p:nvPr/>
        </p:nvPicPr>
        <p:blipFill>
          <a:blip r:embed="rId3">
            <a:alphaModFix/>
          </a:blip>
          <a:stretch>
            <a:fillRect/>
          </a:stretch>
        </p:blipFill>
        <p:spPr>
          <a:xfrm>
            <a:off x="5941325" y="101975"/>
            <a:ext cx="2812025" cy="1252723"/>
          </a:xfrm>
          <a:prstGeom prst="rect">
            <a:avLst/>
          </a:prstGeom>
          <a:noFill/>
          <a:ln>
            <a:noFill/>
          </a:ln>
        </p:spPr>
      </p:pic>
      <p:pic>
        <p:nvPicPr>
          <p:cNvPr id="254" name="Google Shape;254;p39" title="IMG_5536 (1).JPG"/>
          <p:cNvPicPr preferRelativeResize="0"/>
          <p:nvPr/>
        </p:nvPicPr>
        <p:blipFill rotWithShape="1">
          <a:blip r:embed="rId4">
            <a:alphaModFix/>
          </a:blip>
          <a:srcRect b="39596" l="0" r="0" t="39596"/>
          <a:stretch/>
        </p:blipFill>
        <p:spPr>
          <a:xfrm>
            <a:off x="6010488" y="1567425"/>
            <a:ext cx="2752726" cy="952500"/>
          </a:xfrm>
          <a:prstGeom prst="rect">
            <a:avLst/>
          </a:prstGeom>
          <a:noFill/>
          <a:ln>
            <a:noFill/>
          </a:ln>
        </p:spPr>
      </p:pic>
      <p:pic>
        <p:nvPicPr>
          <p:cNvPr id="255" name="Google Shape;255;p39"/>
          <p:cNvPicPr preferRelativeResize="0"/>
          <p:nvPr/>
        </p:nvPicPr>
        <p:blipFill>
          <a:blip r:embed="rId5">
            <a:alphaModFix/>
          </a:blip>
          <a:stretch>
            <a:fillRect/>
          </a:stretch>
        </p:blipFill>
        <p:spPr>
          <a:xfrm>
            <a:off x="6044600" y="2675775"/>
            <a:ext cx="2665775" cy="1099625"/>
          </a:xfrm>
          <a:prstGeom prst="rect">
            <a:avLst/>
          </a:prstGeom>
          <a:noFill/>
          <a:ln>
            <a:noFill/>
          </a:ln>
        </p:spPr>
      </p:pic>
      <p:pic>
        <p:nvPicPr>
          <p:cNvPr id="256" name="Google Shape;256;p39"/>
          <p:cNvPicPr preferRelativeResize="0"/>
          <p:nvPr/>
        </p:nvPicPr>
        <p:blipFill>
          <a:blip r:embed="rId6">
            <a:alphaModFix/>
          </a:blip>
          <a:stretch>
            <a:fillRect/>
          </a:stretch>
        </p:blipFill>
        <p:spPr>
          <a:xfrm>
            <a:off x="5941325" y="3931250"/>
            <a:ext cx="2812033" cy="1063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0"/>
          <p:cNvSpPr txBox="1"/>
          <p:nvPr>
            <p:ph idx="1" type="body"/>
          </p:nvPr>
        </p:nvSpPr>
        <p:spPr>
          <a:xfrm>
            <a:off x="71025" y="501600"/>
            <a:ext cx="9144000" cy="3742500"/>
          </a:xfrm>
          <a:prstGeom prst="rect">
            <a:avLst/>
          </a:prstGeom>
        </p:spPr>
        <p:txBody>
          <a:bodyPr anchorCtr="0" anchor="t" bIns="91425" lIns="91425" spcFirstLastPara="1" rIns="91425" wrap="square" tIns="91425">
            <a:noAutofit/>
          </a:bodyPr>
          <a:lstStyle/>
          <a:p>
            <a:pPr indent="0" lvl="0" marL="0" marR="2463800" rtl="0" algn="l">
              <a:lnSpc>
                <a:spcPct val="114000"/>
              </a:lnSpc>
              <a:spcBef>
                <a:spcPts val="0"/>
              </a:spcBef>
              <a:spcAft>
                <a:spcPts val="0"/>
              </a:spcAft>
              <a:buNone/>
            </a:pPr>
            <a:r>
              <a:rPr lang="en" sz="1600">
                <a:solidFill>
                  <a:schemeClr val="lt1"/>
                </a:solidFill>
                <a:latin typeface="Times New Roman"/>
                <a:ea typeface="Times New Roman"/>
                <a:cs typeface="Times New Roman"/>
                <a:sym typeface="Times New Roman"/>
              </a:rPr>
              <a:t>      </a:t>
            </a:r>
            <a:r>
              <a:rPr lang="en" sz="1600">
                <a:solidFill>
                  <a:schemeClr val="lt1"/>
                </a:solidFill>
                <a:latin typeface="Times New Roman"/>
                <a:ea typeface="Times New Roman"/>
                <a:cs typeface="Times New Roman"/>
                <a:sym typeface="Times New Roman"/>
              </a:rPr>
              <a:t>According to Dr. Cris Bird’s article, </a:t>
            </a:r>
            <a:r>
              <a:rPr lang="en" sz="1600">
                <a:solidFill>
                  <a:schemeClr val="lt1"/>
                </a:solidFill>
                <a:latin typeface="Times New Roman"/>
                <a:ea typeface="Times New Roman"/>
                <a:cs typeface="Times New Roman"/>
                <a:sym typeface="Times New Roman"/>
              </a:rPr>
              <a:t>“Siamese Eye Colors from Whitish Blue to Navy Blue,” </a:t>
            </a:r>
            <a:r>
              <a:rPr lang="en" sz="1600">
                <a:solidFill>
                  <a:schemeClr val="lt1"/>
                </a:solidFill>
                <a:latin typeface="Times New Roman"/>
                <a:ea typeface="Times New Roman"/>
                <a:cs typeface="Times New Roman"/>
                <a:sym typeface="Times New Roman"/>
              </a:rPr>
              <a:t>and Lorraine M. Shelton, Et al., of </a:t>
            </a:r>
            <a:r>
              <a:rPr b="1" i="1" lang="en" sz="1600">
                <a:solidFill>
                  <a:schemeClr val="lt1"/>
                </a:solidFill>
                <a:latin typeface="Times New Roman"/>
                <a:ea typeface="Times New Roman"/>
                <a:cs typeface="Times New Roman"/>
                <a:sym typeface="Times New Roman"/>
              </a:rPr>
              <a:t>Robinson’s Genetics for Cat Breeders and Veterinarians</a:t>
            </a:r>
            <a:r>
              <a:rPr lang="en" sz="1600">
                <a:solidFill>
                  <a:schemeClr val="lt1"/>
                </a:solidFill>
                <a:latin typeface="Times New Roman"/>
                <a:ea typeface="Times New Roman"/>
                <a:cs typeface="Times New Roman"/>
                <a:sym typeface="Times New Roman"/>
              </a:rPr>
              <a:t>, cats with hidden copper genes will scatter more white light in their eyes. Their eyes will look very pale, whitish blue. Cats with hidden green genes will have very deep, dark blue eyes. Cats with the right mix of hidden genes for eye colors such as chartreuse, yellow, or gold will end up with blue eyes that are intermediate in color between whitish blue and </a:t>
            </a:r>
            <a:r>
              <a:rPr lang="en" sz="1600">
                <a:solidFill>
                  <a:schemeClr val="lt1"/>
                </a:solidFill>
                <a:latin typeface="Times New Roman"/>
                <a:ea typeface="Times New Roman"/>
                <a:cs typeface="Times New Roman"/>
                <a:sym typeface="Times New Roman"/>
              </a:rPr>
              <a:t>navy blue</a:t>
            </a:r>
            <a:r>
              <a:rPr lang="en" sz="1600">
                <a:solidFill>
                  <a:schemeClr val="lt1"/>
                </a:solidFill>
                <a:latin typeface="Times New Roman"/>
                <a:ea typeface="Times New Roman"/>
                <a:cs typeface="Times New Roman"/>
                <a:sym typeface="Times New Roman"/>
              </a:rPr>
              <a:t>.</a:t>
            </a:r>
            <a:endParaRPr sz="1600">
              <a:solidFill>
                <a:schemeClr val="lt1"/>
              </a:solidFill>
              <a:latin typeface="Times New Roman"/>
              <a:ea typeface="Times New Roman"/>
              <a:cs typeface="Times New Roman"/>
              <a:sym typeface="Times New Roman"/>
            </a:endParaRPr>
          </a:p>
          <a:p>
            <a:pPr indent="0" lvl="0" marL="0" marR="1562100" rtl="0" algn="l">
              <a:lnSpc>
                <a:spcPct val="114000"/>
              </a:lnSpc>
              <a:spcBef>
                <a:spcPts val="0"/>
              </a:spcBef>
              <a:spcAft>
                <a:spcPts val="0"/>
              </a:spcAft>
              <a:buNone/>
            </a:pPr>
            <a:r>
              <a:rPr b="1" lang="en" sz="1600">
                <a:solidFill>
                  <a:schemeClr val="lt1"/>
                </a:solidFill>
                <a:latin typeface="Times New Roman"/>
                <a:ea typeface="Times New Roman"/>
                <a:cs typeface="Times New Roman"/>
                <a:sym typeface="Times New Roman"/>
              </a:rPr>
              <a:t>       </a:t>
            </a:r>
            <a:r>
              <a:rPr lang="en" sz="1600">
                <a:solidFill>
                  <a:schemeClr val="lt1"/>
                </a:solidFill>
                <a:latin typeface="Times New Roman"/>
                <a:ea typeface="Times New Roman"/>
                <a:cs typeface="Times New Roman"/>
                <a:sym typeface="Times New Roman"/>
              </a:rPr>
              <a:t>“</a:t>
            </a:r>
            <a:r>
              <a:rPr lang="en" sz="1600">
                <a:solidFill>
                  <a:schemeClr val="lt1"/>
                </a:solidFill>
                <a:latin typeface="Times New Roman"/>
                <a:ea typeface="Times New Roman"/>
                <a:cs typeface="Times New Roman"/>
                <a:sym typeface="Times New Roman"/>
              </a:rPr>
              <a:t>That green to copper spectrum of the domestic cat underlies the navy blue to whitish blue spectrum of the pointed cat. The same genes are behind both spectra...the Siamese mutation greatly reduces the amount of pigment produced in the eyes, allowing light to fill the eyes instead, and that shifts the eye color spectrum from green/copper to navy blue/whitish blue” (Bird 1).</a:t>
            </a:r>
            <a:endParaRPr sz="1600">
              <a:solidFill>
                <a:schemeClr val="lt1"/>
              </a:solidFill>
              <a:latin typeface="Times New Roman"/>
              <a:ea typeface="Times New Roman"/>
              <a:cs typeface="Times New Roman"/>
              <a:sym typeface="Times New Roman"/>
            </a:endParaRPr>
          </a:p>
          <a:p>
            <a:pPr indent="0" lvl="0" marL="0" marR="1371600" rtl="0" algn="l">
              <a:lnSpc>
                <a:spcPct val="114000"/>
              </a:lnSpc>
              <a:spcBef>
                <a:spcPts val="0"/>
              </a:spcBef>
              <a:spcAft>
                <a:spcPts val="0"/>
              </a:spcAft>
              <a:buNone/>
            </a:pPr>
            <a:r>
              <a:rPr b="1" lang="en" sz="1600">
                <a:solidFill>
                  <a:schemeClr val="lt1"/>
                </a:solidFill>
                <a:latin typeface="Times New Roman"/>
                <a:ea typeface="Times New Roman"/>
                <a:cs typeface="Times New Roman"/>
                <a:sym typeface="Times New Roman"/>
              </a:rPr>
              <a:t>      </a:t>
            </a:r>
            <a:r>
              <a:rPr b="1" lang="en" sz="1600">
                <a:solidFill>
                  <a:schemeClr val="lt1"/>
                </a:solidFill>
                <a:latin typeface="Times New Roman"/>
                <a:ea typeface="Times New Roman"/>
                <a:cs typeface="Times New Roman"/>
                <a:sym typeface="Times New Roman"/>
              </a:rPr>
              <a:t>The TICA Uniform Color Descriptions (UCD) might need to be updated to </a:t>
            </a:r>
            <a:r>
              <a:rPr b="1" lang="en" sz="1600">
                <a:solidFill>
                  <a:schemeClr val="lt1"/>
                </a:solidFill>
                <a:latin typeface="Times New Roman"/>
                <a:ea typeface="Times New Roman"/>
                <a:cs typeface="Times New Roman"/>
                <a:sym typeface="Times New Roman"/>
              </a:rPr>
              <a:t>accommodate</a:t>
            </a:r>
            <a:r>
              <a:rPr b="1" lang="en" sz="1600">
                <a:solidFill>
                  <a:schemeClr val="lt1"/>
                </a:solidFill>
                <a:latin typeface="Times New Roman"/>
                <a:ea typeface="Times New Roman"/>
                <a:cs typeface="Times New Roman"/>
                <a:sym typeface="Times New Roman"/>
              </a:rPr>
              <a:t> the mink and sepia Cherubim </a:t>
            </a:r>
            <a:r>
              <a:rPr b="1" lang="en" sz="1600">
                <a:solidFill>
                  <a:schemeClr val="lt1"/>
                </a:solidFill>
                <a:latin typeface="Times New Roman"/>
                <a:ea typeface="Times New Roman"/>
                <a:cs typeface="Times New Roman"/>
                <a:sym typeface="Times New Roman"/>
              </a:rPr>
              <a:t>eye color</a:t>
            </a:r>
            <a:r>
              <a:rPr b="1" lang="en" sz="1600">
                <a:solidFill>
                  <a:schemeClr val="lt1"/>
                </a:solidFill>
                <a:latin typeface="Times New Roman"/>
                <a:ea typeface="Times New Roman"/>
                <a:cs typeface="Times New Roman"/>
                <a:sym typeface="Times New Roman"/>
              </a:rPr>
              <a:t> that has been bred to attain the bluer hues as per the TICA Ragdoll Breed Standard.</a:t>
            </a:r>
            <a:endParaRPr b="1" sz="1600">
              <a:solidFill>
                <a:schemeClr val="lt1"/>
              </a:solidFill>
              <a:latin typeface="Times New Roman"/>
              <a:ea typeface="Times New Roman"/>
              <a:cs typeface="Times New Roman"/>
              <a:sym typeface="Times New Roman"/>
            </a:endParaRPr>
          </a:p>
          <a:p>
            <a:pPr indent="0" lvl="0" marL="0" marR="2463800" rtl="0" algn="l">
              <a:lnSpc>
                <a:spcPct val="114000"/>
              </a:lnSpc>
              <a:spcBef>
                <a:spcPts val="0"/>
              </a:spcBef>
              <a:spcAft>
                <a:spcPts val="0"/>
              </a:spcAft>
              <a:buNone/>
            </a:pPr>
            <a:r>
              <a:t/>
            </a:r>
            <a:endParaRPr sz="1600">
              <a:solidFill>
                <a:schemeClr val="lt1"/>
              </a:solidFill>
              <a:latin typeface="Times New Roman"/>
              <a:ea typeface="Times New Roman"/>
              <a:cs typeface="Times New Roman"/>
              <a:sym typeface="Times New Roman"/>
            </a:endParaRPr>
          </a:p>
        </p:txBody>
      </p:sp>
      <p:sp>
        <p:nvSpPr>
          <p:cNvPr id="262" name="Google Shape;262;p40"/>
          <p:cNvSpPr txBox="1"/>
          <p:nvPr/>
        </p:nvSpPr>
        <p:spPr>
          <a:xfrm>
            <a:off x="71025" y="0"/>
            <a:ext cx="8858700" cy="32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solidFill>
                  <a:schemeClr val="lt1"/>
                </a:solidFill>
                <a:latin typeface="Times New Roman"/>
                <a:ea typeface="Times New Roman"/>
                <a:cs typeface="Times New Roman"/>
                <a:sym typeface="Times New Roman"/>
              </a:rPr>
              <a:t>EYE</a:t>
            </a:r>
            <a:r>
              <a:rPr b="1" lang="en" sz="2900">
                <a:solidFill>
                  <a:schemeClr val="dk1"/>
                </a:solidFill>
                <a:latin typeface="Times New Roman"/>
                <a:ea typeface="Times New Roman"/>
                <a:cs typeface="Times New Roman"/>
                <a:sym typeface="Times New Roman"/>
              </a:rPr>
              <a:t> </a:t>
            </a:r>
            <a:r>
              <a:rPr b="1" lang="en" sz="2900">
                <a:solidFill>
                  <a:schemeClr val="lt1"/>
                </a:solidFill>
                <a:latin typeface="Times New Roman"/>
                <a:ea typeface="Times New Roman"/>
                <a:cs typeface="Times New Roman"/>
                <a:sym typeface="Times New Roman"/>
              </a:rPr>
              <a:t>COLOR</a:t>
            </a:r>
            <a:endParaRPr b="1" sz="2900">
              <a:solidFill>
                <a:schemeClr val="lt1"/>
              </a:solidFill>
              <a:latin typeface="Times New Roman"/>
              <a:ea typeface="Times New Roman"/>
              <a:cs typeface="Times New Roman"/>
              <a:sym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1"/>
          <p:cNvSpPr txBox="1"/>
          <p:nvPr/>
        </p:nvSpPr>
        <p:spPr>
          <a:xfrm>
            <a:off x="325375" y="234000"/>
            <a:ext cx="7397700" cy="1909500"/>
          </a:xfrm>
          <a:prstGeom prst="rect">
            <a:avLst/>
          </a:prstGeom>
          <a:noFill/>
          <a:ln>
            <a:noFill/>
          </a:ln>
        </p:spPr>
        <p:txBody>
          <a:bodyPr anchorCtr="0" anchor="t" bIns="91425" lIns="91425" spcFirstLastPara="1" rIns="91425" wrap="square" tIns="91425">
            <a:noAutofit/>
          </a:bodyPr>
          <a:lstStyle/>
          <a:p>
            <a:pPr indent="0" lvl="0" marL="0" marR="1054100" rtl="0" algn="l">
              <a:lnSpc>
                <a:spcPct val="150000"/>
              </a:lnSpc>
              <a:spcBef>
                <a:spcPts val="0"/>
              </a:spcBef>
              <a:spcAft>
                <a:spcPts val="0"/>
              </a:spcAft>
              <a:buNone/>
            </a:pPr>
            <a:r>
              <a:t/>
            </a:r>
            <a:endParaRPr sz="1500">
              <a:solidFill>
                <a:srgbClr val="0000FF"/>
              </a:solidFill>
            </a:endParaRPr>
          </a:p>
          <a:p>
            <a:pPr indent="0" lvl="0" marL="0" rtl="0" algn="l">
              <a:spcBef>
                <a:spcPts val="0"/>
              </a:spcBef>
              <a:spcAft>
                <a:spcPts val="0"/>
              </a:spcAft>
              <a:buNone/>
            </a:pPr>
            <a:r>
              <a:t/>
            </a:r>
            <a:endParaRPr sz="1800">
              <a:solidFill>
                <a:schemeClr val="dk2"/>
              </a:solidFill>
            </a:endParaRPr>
          </a:p>
        </p:txBody>
      </p:sp>
      <p:sp>
        <p:nvSpPr>
          <p:cNvPr id="268" name="Google Shape;268;p41"/>
          <p:cNvSpPr txBox="1"/>
          <p:nvPr/>
        </p:nvSpPr>
        <p:spPr>
          <a:xfrm>
            <a:off x="1918275" y="174375"/>
            <a:ext cx="6565800" cy="56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EYE COLOR CHART BY SARAH HEARTWELL</a:t>
            </a:r>
            <a:endParaRPr sz="1800">
              <a:solidFill>
                <a:schemeClr val="lt1"/>
              </a:solidFill>
            </a:endParaRPr>
          </a:p>
        </p:txBody>
      </p:sp>
      <p:pic>
        <p:nvPicPr>
          <p:cNvPr id="269" name="Google Shape;269;p41"/>
          <p:cNvPicPr preferRelativeResize="0"/>
          <p:nvPr/>
        </p:nvPicPr>
        <p:blipFill>
          <a:blip r:embed="rId3">
            <a:alphaModFix/>
          </a:blip>
          <a:stretch>
            <a:fillRect/>
          </a:stretch>
        </p:blipFill>
        <p:spPr>
          <a:xfrm>
            <a:off x="130200" y="738075"/>
            <a:ext cx="8959976" cy="4282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72000" y="52175"/>
            <a:ext cx="4865700" cy="43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100">
                <a:latin typeface="Times New Roman"/>
                <a:ea typeface="Times New Roman"/>
                <a:cs typeface="Times New Roman"/>
                <a:sym typeface="Times New Roman"/>
              </a:rPr>
              <a:t>THREE Ancestral Felines</a:t>
            </a:r>
            <a:endParaRPr b="1" sz="3100">
              <a:latin typeface="Times New Roman"/>
              <a:ea typeface="Times New Roman"/>
              <a:cs typeface="Times New Roman"/>
              <a:sym typeface="Times New Roman"/>
            </a:endParaRPr>
          </a:p>
        </p:txBody>
      </p:sp>
      <p:sp>
        <p:nvSpPr>
          <p:cNvPr id="71" name="Google Shape;71;p15"/>
          <p:cNvSpPr txBox="1"/>
          <p:nvPr>
            <p:ph idx="1" type="body"/>
          </p:nvPr>
        </p:nvSpPr>
        <p:spPr>
          <a:xfrm>
            <a:off x="0" y="581375"/>
            <a:ext cx="7404900" cy="2067900"/>
          </a:xfrm>
          <a:prstGeom prst="rect">
            <a:avLst/>
          </a:prstGeom>
        </p:spPr>
        <p:txBody>
          <a:bodyPr anchorCtr="0" anchor="t" bIns="91425" lIns="91425" spcFirstLastPara="1" rIns="91425" wrap="square" tIns="91425">
            <a:noAutofit/>
          </a:bodyPr>
          <a:lstStyle/>
          <a:p>
            <a:pPr indent="0" lvl="0" marL="0" marR="685800" rtl="0" algn="l">
              <a:lnSpc>
                <a:spcPct val="94000"/>
              </a:lnSpc>
              <a:spcBef>
                <a:spcPts val="600"/>
              </a:spcBef>
              <a:spcAft>
                <a:spcPts val="0"/>
              </a:spcAft>
              <a:buClr>
                <a:schemeClr val="dk1"/>
              </a:buClr>
              <a:buSzPts val="523"/>
              <a:buFont typeface="Arial"/>
              <a:buNone/>
            </a:pPr>
            <a:r>
              <a:rPr lang="en" sz="1202">
                <a:solidFill>
                  <a:schemeClr val="dk1"/>
                </a:solidFill>
                <a:latin typeface="Times New Roman"/>
                <a:ea typeface="Times New Roman"/>
                <a:cs typeface="Times New Roman"/>
                <a:sym typeface="Times New Roman"/>
              </a:rPr>
              <a:t>❖ According to The Association of the Original Ragdoll (VdOR), Ann Baker, the pioneer and ORIGINATOR of the Ragdoll breed, utilized the first genealogical mother, a pure white cat and founder of the “White Line,” </a:t>
            </a:r>
            <a:r>
              <a:rPr b="1" i="1" lang="en" sz="1202">
                <a:solidFill>
                  <a:schemeClr val="dk1"/>
                </a:solidFill>
                <a:latin typeface="Times New Roman"/>
                <a:ea typeface="Times New Roman"/>
                <a:cs typeface="Times New Roman"/>
                <a:sym typeface="Times New Roman"/>
              </a:rPr>
              <a:t>Josephine</a:t>
            </a:r>
            <a:r>
              <a:rPr lang="en" sz="1202">
                <a:solidFill>
                  <a:schemeClr val="dk1"/>
                </a:solidFill>
                <a:latin typeface="Times New Roman"/>
                <a:ea typeface="Times New Roman"/>
                <a:cs typeface="Times New Roman"/>
                <a:sym typeface="Times New Roman"/>
              </a:rPr>
              <a:t>. The second genealogical mother,</a:t>
            </a:r>
            <a:r>
              <a:rPr b="1" lang="en" sz="1202">
                <a:solidFill>
                  <a:schemeClr val="dk1"/>
                </a:solidFill>
                <a:latin typeface="Times New Roman"/>
                <a:ea typeface="Times New Roman"/>
                <a:cs typeface="Times New Roman"/>
                <a:sym typeface="Times New Roman"/>
              </a:rPr>
              <a:t> </a:t>
            </a:r>
            <a:r>
              <a:rPr b="1" i="1" lang="en" sz="1202">
                <a:solidFill>
                  <a:schemeClr val="dk1"/>
                </a:solidFill>
                <a:latin typeface="Times New Roman"/>
                <a:ea typeface="Times New Roman"/>
                <a:cs typeface="Times New Roman"/>
                <a:sym typeface="Times New Roman"/>
              </a:rPr>
              <a:t>Burmese</a:t>
            </a:r>
            <a:r>
              <a:rPr lang="en" sz="1202">
                <a:solidFill>
                  <a:schemeClr val="dk1"/>
                </a:solidFill>
                <a:latin typeface="Times New Roman"/>
                <a:ea typeface="Times New Roman"/>
                <a:cs typeface="Times New Roman"/>
                <a:sym typeface="Times New Roman"/>
              </a:rPr>
              <a:t> (BLACKIE in some databases and at times incorrectly designated as a male) was the founder of the “Dark Line,” whose markings were MINK and carried the variant point gene. The photo (right) depicts Burmese with her kittens, the kitten on the right in the photo is thought to be Buckwheat, a Seal Colorpoint, according to the Dayton Genetics Card. The third ancestral animal and genealogical father is </a:t>
            </a:r>
            <a:r>
              <a:rPr b="1" i="1" lang="en" sz="1202">
                <a:solidFill>
                  <a:schemeClr val="dk1"/>
                </a:solidFill>
                <a:latin typeface="Times New Roman"/>
                <a:ea typeface="Times New Roman"/>
                <a:cs typeface="Times New Roman"/>
                <a:sym typeface="Times New Roman"/>
              </a:rPr>
              <a:t>Birman</a:t>
            </a:r>
            <a:r>
              <a:rPr lang="en" sz="1202">
                <a:solidFill>
                  <a:schemeClr val="dk1"/>
                </a:solidFill>
                <a:latin typeface="Times New Roman"/>
                <a:ea typeface="Times New Roman"/>
                <a:cs typeface="Times New Roman"/>
                <a:sym typeface="Times New Roman"/>
              </a:rPr>
              <a:t> (</a:t>
            </a:r>
            <a:r>
              <a:rPr b="1" lang="en" sz="1202">
                <a:solidFill>
                  <a:schemeClr val="dk1"/>
                </a:solidFill>
                <a:latin typeface="Times New Roman"/>
                <a:ea typeface="Times New Roman"/>
                <a:cs typeface="Times New Roman"/>
                <a:sym typeface="Times New Roman"/>
              </a:rPr>
              <a:t>BEAUTY</a:t>
            </a:r>
            <a:r>
              <a:rPr lang="en" sz="1202">
                <a:solidFill>
                  <a:schemeClr val="dk1"/>
                </a:solidFill>
                <a:latin typeface="Times New Roman"/>
                <a:ea typeface="Times New Roman"/>
                <a:cs typeface="Times New Roman"/>
                <a:sym typeface="Times New Roman"/>
              </a:rPr>
              <a:t> in some databases) who looked similar to the breed Sacred Burma who carried the white spotting gene, not the laced Glove gene (bicolor would not have been possible). All three are of </a:t>
            </a:r>
            <a:r>
              <a:rPr lang="en" sz="1202">
                <a:solidFill>
                  <a:schemeClr val="dk1"/>
                </a:solidFill>
                <a:latin typeface="Times New Roman"/>
                <a:ea typeface="Times New Roman"/>
                <a:cs typeface="Times New Roman"/>
                <a:sym typeface="Times New Roman"/>
              </a:rPr>
              <a:t>UNKNOWN</a:t>
            </a:r>
            <a:r>
              <a:rPr lang="en" sz="1202">
                <a:solidFill>
                  <a:schemeClr val="dk1"/>
                </a:solidFill>
                <a:latin typeface="Times New Roman"/>
                <a:ea typeface="Times New Roman"/>
                <a:cs typeface="Times New Roman"/>
                <a:sym typeface="Times New Roman"/>
              </a:rPr>
              <a:t> origin. </a:t>
            </a:r>
            <a:endParaRPr sz="1202">
              <a:solidFill>
                <a:schemeClr val="dk1"/>
              </a:solidFill>
              <a:latin typeface="Times New Roman"/>
              <a:ea typeface="Times New Roman"/>
              <a:cs typeface="Times New Roman"/>
              <a:sym typeface="Times New Roman"/>
            </a:endParaRPr>
          </a:p>
          <a:p>
            <a:pPr indent="0" lvl="0" marL="0" rtl="0" algn="l">
              <a:lnSpc>
                <a:spcPct val="95000"/>
              </a:lnSpc>
              <a:spcBef>
                <a:spcPts val="600"/>
              </a:spcBef>
              <a:spcAft>
                <a:spcPts val="1200"/>
              </a:spcAft>
              <a:buSzPts val="523"/>
              <a:buNone/>
            </a:pPr>
            <a:r>
              <a:t/>
            </a:r>
            <a:endParaRPr sz="770">
              <a:solidFill>
                <a:schemeClr val="dk1"/>
              </a:solidFill>
              <a:highlight>
                <a:srgbClr val="FFFFFF"/>
              </a:highlight>
              <a:latin typeface="Times New Roman"/>
              <a:ea typeface="Times New Roman"/>
              <a:cs typeface="Times New Roman"/>
              <a:sym typeface="Times New Roman"/>
            </a:endParaRPr>
          </a:p>
        </p:txBody>
      </p:sp>
      <p:pic>
        <p:nvPicPr>
          <p:cNvPr id="72" name="Google Shape;72;p15"/>
          <p:cNvPicPr preferRelativeResize="0"/>
          <p:nvPr/>
        </p:nvPicPr>
        <p:blipFill rotWithShape="1">
          <a:blip r:embed="rId3">
            <a:alphaModFix/>
          </a:blip>
          <a:srcRect b="23381" l="0" r="0" t="23381"/>
          <a:stretch/>
        </p:blipFill>
        <p:spPr>
          <a:xfrm>
            <a:off x="4982150" y="2571750"/>
            <a:ext cx="3761552" cy="2293248"/>
          </a:xfrm>
          <a:prstGeom prst="rect">
            <a:avLst/>
          </a:prstGeom>
          <a:noFill/>
          <a:ln>
            <a:noFill/>
          </a:ln>
        </p:spPr>
      </p:pic>
      <p:pic>
        <p:nvPicPr>
          <p:cNvPr id="73" name="Google Shape;73;p15"/>
          <p:cNvPicPr preferRelativeResize="0"/>
          <p:nvPr/>
        </p:nvPicPr>
        <p:blipFill>
          <a:blip r:embed="rId4">
            <a:alphaModFix/>
          </a:blip>
          <a:stretch>
            <a:fillRect/>
          </a:stretch>
        </p:blipFill>
        <p:spPr>
          <a:xfrm>
            <a:off x="510400" y="2499875"/>
            <a:ext cx="3310750" cy="24167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2"/>
          <p:cNvSpPr txBox="1"/>
          <p:nvPr/>
        </p:nvSpPr>
        <p:spPr>
          <a:xfrm>
            <a:off x="434425" y="953050"/>
            <a:ext cx="2671200" cy="56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lt1"/>
                </a:solidFill>
              </a:rPr>
              <a:t>TICA</a:t>
            </a:r>
            <a:endParaRPr b="1" sz="2500">
              <a:solidFill>
                <a:schemeClr val="lt1"/>
              </a:solidFill>
            </a:endParaRPr>
          </a:p>
          <a:p>
            <a:pPr indent="0" lvl="0" marL="0" rtl="0" algn="l">
              <a:spcBef>
                <a:spcPts val="0"/>
              </a:spcBef>
              <a:spcAft>
                <a:spcPts val="0"/>
              </a:spcAft>
              <a:buNone/>
            </a:pPr>
            <a:r>
              <a:rPr b="1" lang="en" sz="2500">
                <a:solidFill>
                  <a:schemeClr val="lt1"/>
                </a:solidFill>
              </a:rPr>
              <a:t>UNIFORM COLOR DESCRIPTIONS</a:t>
            </a:r>
            <a:endParaRPr b="1" sz="2500">
              <a:solidFill>
                <a:schemeClr val="lt1"/>
              </a:solidFill>
            </a:endParaRPr>
          </a:p>
          <a:p>
            <a:pPr indent="0" lvl="0" marL="0" rtl="0" algn="l">
              <a:spcBef>
                <a:spcPts val="0"/>
              </a:spcBef>
              <a:spcAft>
                <a:spcPts val="0"/>
              </a:spcAft>
              <a:buNone/>
            </a:pPr>
            <a:r>
              <a:rPr lang="en" sz="2100">
                <a:solidFill>
                  <a:schemeClr val="lt1"/>
                </a:solidFill>
              </a:rPr>
              <a:t>(UCD) </a:t>
            </a:r>
            <a:endParaRPr sz="2100">
              <a:solidFill>
                <a:schemeClr val="lt1"/>
              </a:solidFill>
            </a:endParaRPr>
          </a:p>
        </p:txBody>
      </p:sp>
      <p:pic>
        <p:nvPicPr>
          <p:cNvPr id="275" name="Google Shape;275;p42"/>
          <p:cNvPicPr preferRelativeResize="0"/>
          <p:nvPr/>
        </p:nvPicPr>
        <p:blipFill>
          <a:blip r:embed="rId3">
            <a:alphaModFix/>
          </a:blip>
          <a:stretch>
            <a:fillRect/>
          </a:stretch>
        </p:blipFill>
        <p:spPr>
          <a:xfrm>
            <a:off x="4086091" y="0"/>
            <a:ext cx="4723767"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3"/>
          <p:cNvSpPr txBox="1"/>
          <p:nvPr/>
        </p:nvSpPr>
        <p:spPr>
          <a:xfrm>
            <a:off x="283250" y="147275"/>
            <a:ext cx="8043900" cy="8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450">
                <a:solidFill>
                  <a:schemeClr val="dk1"/>
                </a:solidFill>
              </a:rPr>
              <a:t>Blue (Pointed) Eye Spectrum</a:t>
            </a:r>
            <a:endParaRPr sz="1300">
              <a:solidFill>
                <a:schemeClr val="dk1"/>
              </a:solidFill>
            </a:endParaRPr>
          </a:p>
        </p:txBody>
      </p:sp>
      <p:pic>
        <p:nvPicPr>
          <p:cNvPr id="281" name="Google Shape;281;p43"/>
          <p:cNvPicPr preferRelativeResize="0"/>
          <p:nvPr/>
        </p:nvPicPr>
        <p:blipFill>
          <a:blip r:embed="rId3">
            <a:alphaModFix/>
          </a:blip>
          <a:stretch>
            <a:fillRect/>
          </a:stretch>
        </p:blipFill>
        <p:spPr>
          <a:xfrm>
            <a:off x="335137" y="1838857"/>
            <a:ext cx="1219200" cy="957943"/>
          </a:xfrm>
          <a:prstGeom prst="rect">
            <a:avLst/>
          </a:prstGeom>
          <a:noFill/>
          <a:ln>
            <a:noFill/>
          </a:ln>
        </p:spPr>
      </p:pic>
      <p:pic>
        <p:nvPicPr>
          <p:cNvPr id="282" name="Google Shape;282;p43"/>
          <p:cNvPicPr preferRelativeResize="0"/>
          <p:nvPr/>
        </p:nvPicPr>
        <p:blipFill>
          <a:blip r:embed="rId4">
            <a:alphaModFix/>
          </a:blip>
          <a:stretch>
            <a:fillRect/>
          </a:stretch>
        </p:blipFill>
        <p:spPr>
          <a:xfrm>
            <a:off x="2087375" y="1846575"/>
            <a:ext cx="1057275" cy="900336"/>
          </a:xfrm>
          <a:prstGeom prst="rect">
            <a:avLst/>
          </a:prstGeom>
          <a:noFill/>
          <a:ln>
            <a:noFill/>
          </a:ln>
        </p:spPr>
      </p:pic>
      <p:pic>
        <p:nvPicPr>
          <p:cNvPr id="283" name="Google Shape;283;p43"/>
          <p:cNvPicPr preferRelativeResize="0"/>
          <p:nvPr/>
        </p:nvPicPr>
        <p:blipFill>
          <a:blip r:embed="rId5">
            <a:alphaModFix/>
          </a:blip>
          <a:stretch>
            <a:fillRect/>
          </a:stretch>
        </p:blipFill>
        <p:spPr>
          <a:xfrm>
            <a:off x="3817561" y="1769641"/>
            <a:ext cx="1353850" cy="1096369"/>
          </a:xfrm>
          <a:prstGeom prst="rect">
            <a:avLst/>
          </a:prstGeom>
          <a:noFill/>
          <a:ln>
            <a:noFill/>
          </a:ln>
        </p:spPr>
      </p:pic>
      <p:pic>
        <p:nvPicPr>
          <p:cNvPr id="284" name="Google Shape;284;p43"/>
          <p:cNvPicPr preferRelativeResize="0"/>
          <p:nvPr/>
        </p:nvPicPr>
        <p:blipFill>
          <a:blip r:embed="rId6">
            <a:alphaModFix/>
          </a:blip>
          <a:stretch>
            <a:fillRect/>
          </a:stretch>
        </p:blipFill>
        <p:spPr>
          <a:xfrm>
            <a:off x="5498132" y="1838838"/>
            <a:ext cx="1516743" cy="1085850"/>
          </a:xfrm>
          <a:prstGeom prst="rect">
            <a:avLst/>
          </a:prstGeom>
          <a:noFill/>
          <a:ln>
            <a:noFill/>
          </a:ln>
        </p:spPr>
      </p:pic>
      <p:pic>
        <p:nvPicPr>
          <p:cNvPr id="285" name="Google Shape;285;p43"/>
          <p:cNvPicPr preferRelativeResize="0"/>
          <p:nvPr/>
        </p:nvPicPr>
        <p:blipFill>
          <a:blip r:embed="rId7">
            <a:alphaModFix/>
          </a:blip>
          <a:stretch>
            <a:fillRect/>
          </a:stretch>
        </p:blipFill>
        <p:spPr>
          <a:xfrm>
            <a:off x="7341600" y="1673868"/>
            <a:ext cx="1516750" cy="1179695"/>
          </a:xfrm>
          <a:prstGeom prst="rect">
            <a:avLst/>
          </a:prstGeom>
          <a:noFill/>
          <a:ln>
            <a:noFill/>
          </a:ln>
        </p:spPr>
      </p:pic>
      <p:pic>
        <p:nvPicPr>
          <p:cNvPr id="286" name="Google Shape;286;p43"/>
          <p:cNvPicPr preferRelativeResize="0"/>
          <p:nvPr/>
        </p:nvPicPr>
        <p:blipFill>
          <a:blip r:embed="rId8">
            <a:alphaModFix/>
          </a:blip>
          <a:stretch>
            <a:fillRect/>
          </a:stretch>
        </p:blipFill>
        <p:spPr>
          <a:xfrm>
            <a:off x="1260963" y="3475488"/>
            <a:ext cx="1133475" cy="1143000"/>
          </a:xfrm>
          <a:prstGeom prst="rect">
            <a:avLst/>
          </a:prstGeom>
          <a:noFill/>
          <a:ln>
            <a:noFill/>
          </a:ln>
        </p:spPr>
      </p:pic>
      <p:pic>
        <p:nvPicPr>
          <p:cNvPr id="287" name="Google Shape;287;p43"/>
          <p:cNvPicPr preferRelativeResize="0"/>
          <p:nvPr/>
        </p:nvPicPr>
        <p:blipFill>
          <a:blip r:embed="rId9">
            <a:alphaModFix/>
          </a:blip>
          <a:stretch>
            <a:fillRect/>
          </a:stretch>
        </p:blipFill>
        <p:spPr>
          <a:xfrm>
            <a:off x="2420950" y="3475488"/>
            <a:ext cx="1353850" cy="1046534"/>
          </a:xfrm>
          <a:prstGeom prst="rect">
            <a:avLst/>
          </a:prstGeom>
          <a:noFill/>
          <a:ln>
            <a:noFill/>
          </a:ln>
        </p:spPr>
      </p:pic>
      <p:sp>
        <p:nvSpPr>
          <p:cNvPr id="288" name="Google Shape;288;p43"/>
          <p:cNvSpPr txBox="1"/>
          <p:nvPr/>
        </p:nvSpPr>
        <p:spPr>
          <a:xfrm>
            <a:off x="283225" y="1189575"/>
            <a:ext cx="1516800" cy="4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BF9000"/>
                </a:solidFill>
              </a:rPr>
              <a:t>Bronze</a:t>
            </a:r>
            <a:endParaRPr sz="1800">
              <a:solidFill>
                <a:srgbClr val="BF9000"/>
              </a:solidFill>
            </a:endParaRPr>
          </a:p>
        </p:txBody>
      </p:sp>
      <p:sp>
        <p:nvSpPr>
          <p:cNvPr id="289" name="Google Shape;289;p43"/>
          <p:cNvSpPr txBox="1"/>
          <p:nvPr/>
        </p:nvSpPr>
        <p:spPr>
          <a:xfrm>
            <a:off x="2243200" y="1212225"/>
            <a:ext cx="1057200" cy="3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9900"/>
                </a:solidFill>
              </a:rPr>
              <a:t>Copper</a:t>
            </a:r>
            <a:endParaRPr sz="1800">
              <a:solidFill>
                <a:srgbClr val="FF9900"/>
              </a:solidFill>
            </a:endParaRPr>
          </a:p>
        </p:txBody>
      </p:sp>
      <p:sp>
        <p:nvSpPr>
          <p:cNvPr id="290" name="Google Shape;290;p43"/>
          <p:cNvSpPr txBox="1"/>
          <p:nvPr/>
        </p:nvSpPr>
        <p:spPr>
          <a:xfrm>
            <a:off x="3863300" y="1336850"/>
            <a:ext cx="1133400" cy="2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E69138"/>
                </a:solidFill>
              </a:rPr>
              <a:t>Gold</a:t>
            </a:r>
            <a:endParaRPr sz="1800">
              <a:solidFill>
                <a:srgbClr val="E69138"/>
              </a:solidFill>
            </a:endParaRPr>
          </a:p>
        </p:txBody>
      </p:sp>
      <p:sp>
        <p:nvSpPr>
          <p:cNvPr id="291" name="Google Shape;291;p43"/>
          <p:cNvSpPr txBox="1"/>
          <p:nvPr/>
        </p:nvSpPr>
        <p:spPr>
          <a:xfrm>
            <a:off x="5472050" y="1393500"/>
            <a:ext cx="1427700" cy="3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6"/>
                </a:solidFill>
              </a:rPr>
              <a:t>Ye</a:t>
            </a:r>
            <a:r>
              <a:rPr lang="en" sz="1800">
                <a:solidFill>
                  <a:schemeClr val="accent6"/>
                </a:solidFill>
              </a:rPr>
              <a:t>llow</a:t>
            </a:r>
            <a:endParaRPr sz="1800">
              <a:solidFill>
                <a:schemeClr val="accent6"/>
              </a:solidFill>
            </a:endParaRPr>
          </a:p>
        </p:txBody>
      </p:sp>
      <p:sp>
        <p:nvSpPr>
          <p:cNvPr id="292" name="Google Shape;292;p43"/>
          <p:cNvSpPr txBox="1"/>
          <p:nvPr/>
        </p:nvSpPr>
        <p:spPr>
          <a:xfrm>
            <a:off x="7504625" y="1262025"/>
            <a:ext cx="1190700" cy="3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FF00"/>
                </a:solidFill>
              </a:rPr>
              <a:t>Green</a:t>
            </a:r>
            <a:endParaRPr sz="1800">
              <a:solidFill>
                <a:srgbClr val="00FF00"/>
              </a:solidFill>
            </a:endParaRPr>
          </a:p>
        </p:txBody>
      </p:sp>
      <p:sp>
        <p:nvSpPr>
          <p:cNvPr id="293" name="Google Shape;293;p43"/>
          <p:cNvSpPr txBox="1"/>
          <p:nvPr/>
        </p:nvSpPr>
        <p:spPr>
          <a:xfrm>
            <a:off x="45325" y="2961875"/>
            <a:ext cx="1722000" cy="45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6D9EEB"/>
                </a:solidFill>
              </a:rPr>
              <a:t>Whitish blue</a:t>
            </a:r>
            <a:endParaRPr sz="1800">
              <a:solidFill>
                <a:srgbClr val="6D9EEB"/>
              </a:solidFill>
            </a:endParaRPr>
          </a:p>
        </p:txBody>
      </p:sp>
      <p:sp>
        <p:nvSpPr>
          <p:cNvPr id="294" name="Google Shape;294;p43"/>
          <p:cNvSpPr txBox="1"/>
          <p:nvPr/>
        </p:nvSpPr>
        <p:spPr>
          <a:xfrm>
            <a:off x="1824938" y="2961875"/>
            <a:ext cx="1722000" cy="45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A4C2F4"/>
                </a:solidFill>
              </a:rPr>
              <a:t>pale</a:t>
            </a:r>
            <a:r>
              <a:rPr lang="en" sz="1800">
                <a:solidFill>
                  <a:srgbClr val="A4C2F4"/>
                </a:solidFill>
              </a:rPr>
              <a:t> blue</a:t>
            </a:r>
            <a:endParaRPr sz="1800">
              <a:solidFill>
                <a:srgbClr val="A4C2F4"/>
              </a:solidFill>
            </a:endParaRPr>
          </a:p>
        </p:txBody>
      </p:sp>
      <p:sp>
        <p:nvSpPr>
          <p:cNvPr id="295" name="Google Shape;295;p43"/>
          <p:cNvSpPr txBox="1"/>
          <p:nvPr/>
        </p:nvSpPr>
        <p:spPr>
          <a:xfrm>
            <a:off x="3300400" y="2961875"/>
            <a:ext cx="1722000" cy="45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FFFF"/>
                </a:solidFill>
              </a:rPr>
              <a:t>light</a:t>
            </a:r>
            <a:r>
              <a:rPr lang="en" sz="1800">
                <a:solidFill>
                  <a:srgbClr val="00FFFF"/>
                </a:solidFill>
              </a:rPr>
              <a:t> blue</a:t>
            </a:r>
            <a:endParaRPr sz="1800">
              <a:solidFill>
                <a:srgbClr val="00FFFF"/>
              </a:solidFill>
            </a:endParaRPr>
          </a:p>
        </p:txBody>
      </p:sp>
      <p:sp>
        <p:nvSpPr>
          <p:cNvPr id="296" name="Google Shape;296;p43"/>
          <p:cNvSpPr txBox="1"/>
          <p:nvPr/>
        </p:nvSpPr>
        <p:spPr>
          <a:xfrm>
            <a:off x="5324888" y="2989150"/>
            <a:ext cx="1722000" cy="45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4A86E8"/>
                </a:solidFill>
              </a:rPr>
              <a:t>blue</a:t>
            </a:r>
            <a:endParaRPr sz="1800">
              <a:solidFill>
                <a:srgbClr val="4A86E8"/>
              </a:solidFill>
            </a:endParaRPr>
          </a:p>
        </p:txBody>
      </p:sp>
      <p:sp>
        <p:nvSpPr>
          <p:cNvPr id="297" name="Google Shape;297;p43"/>
          <p:cNvSpPr txBox="1"/>
          <p:nvPr/>
        </p:nvSpPr>
        <p:spPr>
          <a:xfrm>
            <a:off x="6899738" y="2989150"/>
            <a:ext cx="1722000" cy="45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4A86E8"/>
                </a:solidFill>
              </a:rPr>
              <a:t>Dark blue</a:t>
            </a:r>
            <a:endParaRPr sz="1800">
              <a:solidFill>
                <a:srgbClr val="4A86E8"/>
              </a:solidFill>
            </a:endParaRPr>
          </a:p>
        </p:txBody>
      </p:sp>
      <p:pic>
        <p:nvPicPr>
          <p:cNvPr id="298" name="Google Shape;298;p43" title="blu1.jpg"/>
          <p:cNvPicPr preferRelativeResize="0"/>
          <p:nvPr/>
        </p:nvPicPr>
        <p:blipFill>
          <a:blip r:embed="rId10">
            <a:alphaModFix/>
          </a:blip>
          <a:stretch>
            <a:fillRect/>
          </a:stretch>
        </p:blipFill>
        <p:spPr>
          <a:xfrm>
            <a:off x="5587175" y="4318125"/>
            <a:ext cx="1427700" cy="802267"/>
          </a:xfrm>
          <a:prstGeom prst="rect">
            <a:avLst/>
          </a:prstGeom>
          <a:noFill/>
          <a:ln>
            <a:noFill/>
          </a:ln>
        </p:spPr>
      </p:pic>
      <p:pic>
        <p:nvPicPr>
          <p:cNvPr id="299" name="Google Shape;299;p43" title="blu2.jpg"/>
          <p:cNvPicPr preferRelativeResize="0"/>
          <p:nvPr/>
        </p:nvPicPr>
        <p:blipFill>
          <a:blip r:embed="rId11">
            <a:alphaModFix/>
          </a:blip>
          <a:stretch>
            <a:fillRect/>
          </a:stretch>
        </p:blipFill>
        <p:spPr>
          <a:xfrm>
            <a:off x="3801299" y="3459560"/>
            <a:ext cx="1867250" cy="802018"/>
          </a:xfrm>
          <a:prstGeom prst="rect">
            <a:avLst/>
          </a:prstGeom>
          <a:noFill/>
          <a:ln>
            <a:noFill/>
          </a:ln>
        </p:spPr>
      </p:pic>
      <p:pic>
        <p:nvPicPr>
          <p:cNvPr id="300" name="Google Shape;300;p43" title="blu3.jpg"/>
          <p:cNvPicPr preferRelativeResize="0"/>
          <p:nvPr/>
        </p:nvPicPr>
        <p:blipFill>
          <a:blip r:embed="rId12">
            <a:alphaModFix/>
          </a:blip>
          <a:stretch>
            <a:fillRect/>
          </a:stretch>
        </p:blipFill>
        <p:spPr>
          <a:xfrm>
            <a:off x="5668548" y="3467150"/>
            <a:ext cx="1867241" cy="734525"/>
          </a:xfrm>
          <a:prstGeom prst="rect">
            <a:avLst/>
          </a:prstGeom>
          <a:noFill/>
          <a:ln>
            <a:noFill/>
          </a:ln>
        </p:spPr>
      </p:pic>
      <p:pic>
        <p:nvPicPr>
          <p:cNvPr id="301" name="Google Shape;301;p43" title="blu4.jpg"/>
          <p:cNvPicPr preferRelativeResize="0"/>
          <p:nvPr/>
        </p:nvPicPr>
        <p:blipFill>
          <a:blip r:embed="rId13">
            <a:alphaModFix/>
          </a:blip>
          <a:stretch>
            <a:fillRect/>
          </a:stretch>
        </p:blipFill>
        <p:spPr>
          <a:xfrm>
            <a:off x="7224050" y="3434925"/>
            <a:ext cx="1867250" cy="798975"/>
          </a:xfrm>
          <a:prstGeom prst="rect">
            <a:avLst/>
          </a:prstGeom>
          <a:noFill/>
          <a:ln>
            <a:noFill/>
          </a:ln>
        </p:spPr>
      </p:pic>
      <p:pic>
        <p:nvPicPr>
          <p:cNvPr id="302" name="Google Shape;302;p43" title="blue5.jpg"/>
          <p:cNvPicPr preferRelativeResize="0"/>
          <p:nvPr/>
        </p:nvPicPr>
        <p:blipFill>
          <a:blip r:embed="rId14">
            <a:alphaModFix/>
          </a:blip>
          <a:stretch>
            <a:fillRect/>
          </a:stretch>
        </p:blipFill>
        <p:spPr>
          <a:xfrm>
            <a:off x="7075400" y="4220075"/>
            <a:ext cx="2015905" cy="900325"/>
          </a:xfrm>
          <a:prstGeom prst="rect">
            <a:avLst/>
          </a:prstGeom>
          <a:noFill/>
          <a:ln>
            <a:noFill/>
          </a:ln>
        </p:spPr>
      </p:pic>
      <p:pic>
        <p:nvPicPr>
          <p:cNvPr id="303" name="Google Shape;303;p43" title="blue6.jpg"/>
          <p:cNvPicPr preferRelativeResize="0"/>
          <p:nvPr/>
        </p:nvPicPr>
        <p:blipFill>
          <a:blip r:embed="rId15">
            <a:alphaModFix/>
          </a:blip>
          <a:stretch>
            <a:fillRect/>
          </a:stretch>
        </p:blipFill>
        <p:spPr>
          <a:xfrm>
            <a:off x="3873925" y="4332088"/>
            <a:ext cx="1722001" cy="676284"/>
          </a:xfrm>
          <a:prstGeom prst="rect">
            <a:avLst/>
          </a:prstGeom>
          <a:noFill/>
          <a:ln>
            <a:noFill/>
          </a:ln>
        </p:spPr>
      </p:pic>
      <p:pic>
        <p:nvPicPr>
          <p:cNvPr id="304" name="Google Shape;304;p43" title="blu7.jpg"/>
          <p:cNvPicPr preferRelativeResize="0"/>
          <p:nvPr/>
        </p:nvPicPr>
        <p:blipFill>
          <a:blip r:embed="rId16">
            <a:alphaModFix/>
          </a:blip>
          <a:stretch>
            <a:fillRect/>
          </a:stretch>
        </p:blipFill>
        <p:spPr>
          <a:xfrm>
            <a:off x="0" y="3664000"/>
            <a:ext cx="1263500" cy="5560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4"/>
          <p:cNvSpPr txBox="1"/>
          <p:nvPr/>
        </p:nvSpPr>
        <p:spPr>
          <a:xfrm>
            <a:off x="283250" y="147275"/>
            <a:ext cx="8575200" cy="8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150">
                <a:solidFill>
                  <a:schemeClr val="dk1"/>
                </a:solidFill>
              </a:rPr>
              <a:t>SOLID (Traditional) </a:t>
            </a:r>
            <a:r>
              <a:rPr lang="en" sz="4150">
                <a:solidFill>
                  <a:schemeClr val="dk1"/>
                </a:solidFill>
              </a:rPr>
              <a:t>Eye Spectrum</a:t>
            </a:r>
            <a:endParaRPr sz="1000">
              <a:solidFill>
                <a:schemeClr val="dk1"/>
              </a:solidFill>
            </a:endParaRPr>
          </a:p>
        </p:txBody>
      </p:sp>
      <p:pic>
        <p:nvPicPr>
          <p:cNvPr id="310" name="Google Shape;310;p44" title="solid corn yelow.jpg"/>
          <p:cNvPicPr preferRelativeResize="0"/>
          <p:nvPr/>
        </p:nvPicPr>
        <p:blipFill rotWithShape="1">
          <a:blip r:embed="rId3">
            <a:alphaModFix/>
          </a:blip>
          <a:srcRect b="0" l="9566" r="9566" t="0"/>
          <a:stretch/>
        </p:blipFill>
        <p:spPr>
          <a:xfrm>
            <a:off x="50025" y="1863075"/>
            <a:ext cx="1516750" cy="900325"/>
          </a:xfrm>
          <a:prstGeom prst="rect">
            <a:avLst/>
          </a:prstGeom>
          <a:noFill/>
          <a:ln>
            <a:noFill/>
          </a:ln>
        </p:spPr>
      </p:pic>
      <p:pic>
        <p:nvPicPr>
          <p:cNvPr id="311" name="Google Shape;311;p44" title="solid copper yellow.jpg"/>
          <p:cNvPicPr preferRelativeResize="0"/>
          <p:nvPr/>
        </p:nvPicPr>
        <p:blipFill rotWithShape="1">
          <a:blip r:embed="rId4">
            <a:alphaModFix/>
          </a:blip>
          <a:srcRect b="0" l="14044" r="14044" t="0"/>
          <a:stretch/>
        </p:blipFill>
        <p:spPr>
          <a:xfrm>
            <a:off x="1566774" y="1701250"/>
            <a:ext cx="1507050" cy="1096375"/>
          </a:xfrm>
          <a:prstGeom prst="rect">
            <a:avLst/>
          </a:prstGeom>
          <a:noFill/>
          <a:ln>
            <a:noFill/>
          </a:ln>
        </p:spPr>
      </p:pic>
      <p:pic>
        <p:nvPicPr>
          <p:cNvPr id="312" name="Google Shape;312;p44" title="solid gold green blue.jpg"/>
          <p:cNvPicPr preferRelativeResize="0"/>
          <p:nvPr/>
        </p:nvPicPr>
        <p:blipFill rotWithShape="1">
          <a:blip r:embed="rId5">
            <a:alphaModFix/>
          </a:blip>
          <a:srcRect b="0" l="6070" r="6070" t="0"/>
          <a:stretch/>
        </p:blipFill>
        <p:spPr>
          <a:xfrm>
            <a:off x="4898007" y="1829688"/>
            <a:ext cx="1516743" cy="1085850"/>
          </a:xfrm>
          <a:prstGeom prst="rect">
            <a:avLst/>
          </a:prstGeom>
          <a:noFill/>
          <a:ln>
            <a:noFill/>
          </a:ln>
        </p:spPr>
      </p:pic>
      <p:pic>
        <p:nvPicPr>
          <p:cNvPr id="313" name="Google Shape;313;p44" title="solid green gold.jpg"/>
          <p:cNvPicPr preferRelativeResize="0"/>
          <p:nvPr/>
        </p:nvPicPr>
        <p:blipFill rotWithShape="1">
          <a:blip r:embed="rId6">
            <a:alphaModFix/>
          </a:blip>
          <a:srcRect b="0" l="10498" r="10506" t="0"/>
          <a:stretch/>
        </p:blipFill>
        <p:spPr>
          <a:xfrm>
            <a:off x="50025" y="2825100"/>
            <a:ext cx="1915275" cy="985300"/>
          </a:xfrm>
          <a:prstGeom prst="rect">
            <a:avLst/>
          </a:prstGeom>
          <a:noFill/>
          <a:ln>
            <a:noFill/>
          </a:ln>
        </p:spPr>
      </p:pic>
      <p:sp>
        <p:nvSpPr>
          <p:cNvPr id="314" name="Google Shape;314;p44"/>
          <p:cNvSpPr txBox="1"/>
          <p:nvPr/>
        </p:nvSpPr>
        <p:spPr>
          <a:xfrm>
            <a:off x="283225" y="1189575"/>
            <a:ext cx="1516800" cy="4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BF9000"/>
                </a:solidFill>
              </a:rPr>
              <a:t>Bronze</a:t>
            </a:r>
            <a:endParaRPr sz="1800">
              <a:solidFill>
                <a:srgbClr val="BF9000"/>
              </a:solidFill>
            </a:endParaRPr>
          </a:p>
        </p:txBody>
      </p:sp>
      <p:sp>
        <p:nvSpPr>
          <p:cNvPr id="315" name="Google Shape;315;p44"/>
          <p:cNvSpPr txBox="1"/>
          <p:nvPr/>
        </p:nvSpPr>
        <p:spPr>
          <a:xfrm>
            <a:off x="2243200" y="1212225"/>
            <a:ext cx="1057200" cy="3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9900"/>
                </a:solidFill>
              </a:rPr>
              <a:t>Copper</a:t>
            </a:r>
            <a:endParaRPr sz="1800">
              <a:solidFill>
                <a:srgbClr val="FF9900"/>
              </a:solidFill>
            </a:endParaRPr>
          </a:p>
        </p:txBody>
      </p:sp>
      <p:sp>
        <p:nvSpPr>
          <p:cNvPr id="316" name="Google Shape;316;p44"/>
          <p:cNvSpPr txBox="1"/>
          <p:nvPr/>
        </p:nvSpPr>
        <p:spPr>
          <a:xfrm>
            <a:off x="3863300" y="1336850"/>
            <a:ext cx="1133400" cy="2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E69138"/>
                </a:solidFill>
              </a:rPr>
              <a:t>Gold</a:t>
            </a:r>
            <a:endParaRPr sz="1800">
              <a:solidFill>
                <a:srgbClr val="E69138"/>
              </a:solidFill>
            </a:endParaRPr>
          </a:p>
        </p:txBody>
      </p:sp>
      <p:sp>
        <p:nvSpPr>
          <p:cNvPr id="317" name="Google Shape;317;p44"/>
          <p:cNvSpPr txBox="1"/>
          <p:nvPr/>
        </p:nvSpPr>
        <p:spPr>
          <a:xfrm>
            <a:off x="5472050" y="1393500"/>
            <a:ext cx="1427700" cy="3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6"/>
                </a:solidFill>
              </a:rPr>
              <a:t>Yellow</a:t>
            </a:r>
            <a:endParaRPr sz="1800">
              <a:solidFill>
                <a:schemeClr val="accent6"/>
              </a:solidFill>
            </a:endParaRPr>
          </a:p>
        </p:txBody>
      </p:sp>
      <p:sp>
        <p:nvSpPr>
          <p:cNvPr id="318" name="Google Shape;318;p44"/>
          <p:cNvSpPr txBox="1"/>
          <p:nvPr/>
        </p:nvSpPr>
        <p:spPr>
          <a:xfrm>
            <a:off x="7504625" y="1262025"/>
            <a:ext cx="1190700" cy="3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FF00"/>
                </a:solidFill>
              </a:rPr>
              <a:t>Green</a:t>
            </a:r>
            <a:endParaRPr sz="1800">
              <a:solidFill>
                <a:srgbClr val="00FF00"/>
              </a:solidFill>
            </a:endParaRPr>
          </a:p>
        </p:txBody>
      </p:sp>
      <p:pic>
        <p:nvPicPr>
          <p:cNvPr id="319" name="Google Shape;319;p44" title="solid bright yellow.jpg"/>
          <p:cNvPicPr preferRelativeResize="0"/>
          <p:nvPr/>
        </p:nvPicPr>
        <p:blipFill>
          <a:blip r:embed="rId7">
            <a:alphaModFix/>
          </a:blip>
          <a:stretch>
            <a:fillRect/>
          </a:stretch>
        </p:blipFill>
        <p:spPr>
          <a:xfrm>
            <a:off x="5435250" y="2934140"/>
            <a:ext cx="1802625" cy="883811"/>
          </a:xfrm>
          <a:prstGeom prst="rect">
            <a:avLst/>
          </a:prstGeom>
          <a:noFill/>
          <a:ln>
            <a:noFill/>
          </a:ln>
        </p:spPr>
      </p:pic>
      <p:pic>
        <p:nvPicPr>
          <p:cNvPr id="320" name="Google Shape;320;p44" title="solid copper green ring.jpg"/>
          <p:cNvPicPr preferRelativeResize="0"/>
          <p:nvPr/>
        </p:nvPicPr>
        <p:blipFill>
          <a:blip r:embed="rId8">
            <a:alphaModFix/>
          </a:blip>
          <a:stretch>
            <a:fillRect/>
          </a:stretch>
        </p:blipFill>
        <p:spPr>
          <a:xfrm>
            <a:off x="3073825" y="1829688"/>
            <a:ext cx="1767525" cy="868075"/>
          </a:xfrm>
          <a:prstGeom prst="rect">
            <a:avLst/>
          </a:prstGeom>
          <a:noFill/>
          <a:ln>
            <a:noFill/>
          </a:ln>
        </p:spPr>
      </p:pic>
      <p:pic>
        <p:nvPicPr>
          <p:cNvPr id="321" name="Google Shape;321;p44" title="solid gold sage hue.jpg"/>
          <p:cNvPicPr preferRelativeResize="0"/>
          <p:nvPr/>
        </p:nvPicPr>
        <p:blipFill>
          <a:blip r:embed="rId9">
            <a:alphaModFix/>
          </a:blip>
          <a:stretch>
            <a:fillRect/>
          </a:stretch>
        </p:blipFill>
        <p:spPr>
          <a:xfrm>
            <a:off x="6646025" y="1863087"/>
            <a:ext cx="2359375" cy="962025"/>
          </a:xfrm>
          <a:prstGeom prst="rect">
            <a:avLst/>
          </a:prstGeom>
          <a:noFill/>
          <a:ln>
            <a:noFill/>
          </a:ln>
        </p:spPr>
      </p:pic>
      <p:pic>
        <p:nvPicPr>
          <p:cNvPr id="322" name="Google Shape;322;p44" title="solid green hint gold.jpg"/>
          <p:cNvPicPr preferRelativeResize="0"/>
          <p:nvPr/>
        </p:nvPicPr>
        <p:blipFill>
          <a:blip r:embed="rId10">
            <a:alphaModFix/>
          </a:blip>
          <a:stretch>
            <a:fillRect/>
          </a:stretch>
        </p:blipFill>
        <p:spPr>
          <a:xfrm>
            <a:off x="7349198" y="2965900"/>
            <a:ext cx="1767525" cy="856238"/>
          </a:xfrm>
          <a:prstGeom prst="rect">
            <a:avLst/>
          </a:prstGeom>
          <a:noFill/>
          <a:ln>
            <a:noFill/>
          </a:ln>
        </p:spPr>
      </p:pic>
      <p:pic>
        <p:nvPicPr>
          <p:cNvPr id="323" name="Google Shape;323;p44" title="solid green.jpg"/>
          <p:cNvPicPr preferRelativeResize="0"/>
          <p:nvPr/>
        </p:nvPicPr>
        <p:blipFill>
          <a:blip r:embed="rId11">
            <a:alphaModFix/>
          </a:blip>
          <a:stretch>
            <a:fillRect/>
          </a:stretch>
        </p:blipFill>
        <p:spPr>
          <a:xfrm>
            <a:off x="6953701" y="3962950"/>
            <a:ext cx="1839425" cy="1041700"/>
          </a:xfrm>
          <a:prstGeom prst="rect">
            <a:avLst/>
          </a:prstGeom>
          <a:noFill/>
          <a:ln>
            <a:noFill/>
          </a:ln>
        </p:spPr>
      </p:pic>
      <p:pic>
        <p:nvPicPr>
          <p:cNvPr id="324" name="Google Shape;324;p44" title="solid greenish gold.jpg"/>
          <p:cNvPicPr preferRelativeResize="0"/>
          <p:nvPr/>
        </p:nvPicPr>
        <p:blipFill>
          <a:blip r:embed="rId12">
            <a:alphaModFix/>
          </a:blip>
          <a:stretch>
            <a:fillRect/>
          </a:stretch>
        </p:blipFill>
        <p:spPr>
          <a:xfrm>
            <a:off x="4583700" y="4054361"/>
            <a:ext cx="2019300" cy="914400"/>
          </a:xfrm>
          <a:prstGeom prst="rect">
            <a:avLst/>
          </a:prstGeom>
          <a:noFill/>
          <a:ln>
            <a:noFill/>
          </a:ln>
        </p:spPr>
      </p:pic>
      <p:pic>
        <p:nvPicPr>
          <p:cNvPr id="325" name="Google Shape;325;p44" title="solid hazel.jpg"/>
          <p:cNvPicPr preferRelativeResize="0"/>
          <p:nvPr/>
        </p:nvPicPr>
        <p:blipFill>
          <a:blip r:embed="rId13">
            <a:alphaModFix/>
          </a:blip>
          <a:stretch>
            <a:fillRect/>
          </a:stretch>
        </p:blipFill>
        <p:spPr>
          <a:xfrm>
            <a:off x="350925" y="3959802"/>
            <a:ext cx="1767525" cy="1047974"/>
          </a:xfrm>
          <a:prstGeom prst="rect">
            <a:avLst/>
          </a:prstGeom>
          <a:noFill/>
          <a:ln>
            <a:noFill/>
          </a:ln>
        </p:spPr>
      </p:pic>
      <p:pic>
        <p:nvPicPr>
          <p:cNvPr id="326" name="Google Shape;326;p44" title="solid light green.jpg"/>
          <p:cNvPicPr preferRelativeResize="0"/>
          <p:nvPr/>
        </p:nvPicPr>
        <p:blipFill>
          <a:blip r:embed="rId14">
            <a:alphaModFix/>
          </a:blip>
          <a:stretch>
            <a:fillRect/>
          </a:stretch>
        </p:blipFill>
        <p:spPr>
          <a:xfrm>
            <a:off x="1965300" y="2796900"/>
            <a:ext cx="1915275" cy="1041700"/>
          </a:xfrm>
          <a:prstGeom prst="rect">
            <a:avLst/>
          </a:prstGeom>
          <a:noFill/>
          <a:ln>
            <a:noFill/>
          </a:ln>
        </p:spPr>
      </p:pic>
      <p:pic>
        <p:nvPicPr>
          <p:cNvPr id="327" name="Google Shape;327;p44" title="solid pale yellow.jpg"/>
          <p:cNvPicPr preferRelativeResize="0"/>
          <p:nvPr/>
        </p:nvPicPr>
        <p:blipFill>
          <a:blip r:embed="rId15">
            <a:alphaModFix/>
          </a:blip>
          <a:stretch>
            <a:fillRect/>
          </a:stretch>
        </p:blipFill>
        <p:spPr>
          <a:xfrm>
            <a:off x="2303215" y="4054340"/>
            <a:ext cx="2095711" cy="883800"/>
          </a:xfrm>
          <a:prstGeom prst="rect">
            <a:avLst/>
          </a:prstGeom>
          <a:noFill/>
          <a:ln>
            <a:noFill/>
          </a:ln>
        </p:spPr>
      </p:pic>
      <p:pic>
        <p:nvPicPr>
          <p:cNvPr id="328" name="Google Shape;328;p44" title="solid pea green.jpg"/>
          <p:cNvPicPr preferRelativeResize="0"/>
          <p:nvPr/>
        </p:nvPicPr>
        <p:blipFill>
          <a:blip r:embed="rId16">
            <a:alphaModFix/>
          </a:blip>
          <a:stretch>
            <a:fillRect/>
          </a:stretch>
        </p:blipFill>
        <p:spPr>
          <a:xfrm>
            <a:off x="3921800" y="2918850"/>
            <a:ext cx="1402125" cy="914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5"/>
          <p:cNvSpPr txBox="1"/>
          <p:nvPr/>
        </p:nvSpPr>
        <p:spPr>
          <a:xfrm>
            <a:off x="284400" y="22275"/>
            <a:ext cx="8575200" cy="8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150">
                <a:solidFill>
                  <a:schemeClr val="dk1"/>
                </a:solidFill>
              </a:rPr>
              <a:t>MINK </a:t>
            </a:r>
            <a:r>
              <a:rPr lang="en" sz="4150">
                <a:solidFill>
                  <a:schemeClr val="dk1"/>
                </a:solidFill>
              </a:rPr>
              <a:t>Eye Spectrum</a:t>
            </a:r>
            <a:endParaRPr sz="1000">
              <a:solidFill>
                <a:schemeClr val="dk1"/>
              </a:solidFill>
            </a:endParaRPr>
          </a:p>
        </p:txBody>
      </p:sp>
      <p:pic>
        <p:nvPicPr>
          <p:cNvPr id="334" name="Google Shape;334;p45" title="minkeyes2.png"/>
          <p:cNvPicPr preferRelativeResize="0"/>
          <p:nvPr/>
        </p:nvPicPr>
        <p:blipFill rotWithShape="1">
          <a:blip r:embed="rId3">
            <a:alphaModFix/>
          </a:blip>
          <a:srcRect b="0" l="19682" r="19682" t="0"/>
          <a:stretch/>
        </p:blipFill>
        <p:spPr>
          <a:xfrm>
            <a:off x="4482499" y="4081650"/>
            <a:ext cx="1476650" cy="957925"/>
          </a:xfrm>
          <a:prstGeom prst="rect">
            <a:avLst/>
          </a:prstGeom>
          <a:noFill/>
          <a:ln>
            <a:noFill/>
          </a:ln>
        </p:spPr>
      </p:pic>
      <p:pic>
        <p:nvPicPr>
          <p:cNvPr id="335" name="Google Shape;335;p45" title="mink12.jpg"/>
          <p:cNvPicPr preferRelativeResize="0"/>
          <p:nvPr/>
        </p:nvPicPr>
        <p:blipFill rotWithShape="1">
          <a:blip r:embed="rId4">
            <a:alphaModFix/>
          </a:blip>
          <a:srcRect b="0" l="8982" r="8982" t="0"/>
          <a:stretch/>
        </p:blipFill>
        <p:spPr>
          <a:xfrm>
            <a:off x="48950" y="2955750"/>
            <a:ext cx="2077224" cy="1163375"/>
          </a:xfrm>
          <a:prstGeom prst="rect">
            <a:avLst/>
          </a:prstGeom>
          <a:noFill/>
          <a:ln>
            <a:noFill/>
          </a:ln>
        </p:spPr>
      </p:pic>
      <p:pic>
        <p:nvPicPr>
          <p:cNvPr id="336" name="Google Shape;336;p45" title="min1.jpg"/>
          <p:cNvPicPr preferRelativeResize="0"/>
          <p:nvPr/>
        </p:nvPicPr>
        <p:blipFill rotWithShape="1">
          <a:blip r:embed="rId5">
            <a:alphaModFix/>
          </a:blip>
          <a:srcRect b="0" l="21470" r="21470" t="0"/>
          <a:stretch/>
        </p:blipFill>
        <p:spPr>
          <a:xfrm>
            <a:off x="4475888" y="2848113"/>
            <a:ext cx="1721824" cy="1096350"/>
          </a:xfrm>
          <a:prstGeom prst="rect">
            <a:avLst/>
          </a:prstGeom>
          <a:noFill/>
          <a:ln>
            <a:noFill/>
          </a:ln>
        </p:spPr>
      </p:pic>
      <p:pic>
        <p:nvPicPr>
          <p:cNvPr id="337" name="Google Shape;337;p45" title="mink2.jpg"/>
          <p:cNvPicPr preferRelativeResize="0"/>
          <p:nvPr/>
        </p:nvPicPr>
        <p:blipFill rotWithShape="1">
          <a:blip r:embed="rId6">
            <a:alphaModFix/>
          </a:blip>
          <a:srcRect b="0" l="9935" r="9935" t="0"/>
          <a:stretch/>
        </p:blipFill>
        <p:spPr>
          <a:xfrm>
            <a:off x="3956175" y="1604400"/>
            <a:ext cx="1600724" cy="1085850"/>
          </a:xfrm>
          <a:prstGeom prst="rect">
            <a:avLst/>
          </a:prstGeom>
          <a:noFill/>
          <a:ln>
            <a:noFill/>
          </a:ln>
        </p:spPr>
      </p:pic>
      <p:pic>
        <p:nvPicPr>
          <p:cNvPr id="338" name="Google Shape;338;p45" title="mink3.jpg"/>
          <p:cNvPicPr preferRelativeResize="0"/>
          <p:nvPr/>
        </p:nvPicPr>
        <p:blipFill rotWithShape="1">
          <a:blip r:embed="rId7">
            <a:alphaModFix/>
          </a:blip>
          <a:srcRect b="0" l="15716" r="15710" t="0"/>
          <a:stretch/>
        </p:blipFill>
        <p:spPr>
          <a:xfrm>
            <a:off x="6353175" y="3970750"/>
            <a:ext cx="2001150" cy="1096350"/>
          </a:xfrm>
          <a:prstGeom prst="rect">
            <a:avLst/>
          </a:prstGeom>
          <a:noFill/>
          <a:ln>
            <a:noFill/>
          </a:ln>
        </p:spPr>
      </p:pic>
      <p:sp>
        <p:nvSpPr>
          <p:cNvPr id="339" name="Google Shape;339;p45"/>
          <p:cNvSpPr txBox="1"/>
          <p:nvPr/>
        </p:nvSpPr>
        <p:spPr>
          <a:xfrm>
            <a:off x="283225" y="1189575"/>
            <a:ext cx="1959900" cy="4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00BFBB"/>
                </a:solidFill>
              </a:rPr>
              <a:t>Blue-green</a:t>
            </a:r>
            <a:endParaRPr b="1" sz="2200">
              <a:solidFill>
                <a:srgbClr val="00BFBB"/>
              </a:solidFill>
            </a:endParaRPr>
          </a:p>
        </p:txBody>
      </p:sp>
      <p:sp>
        <p:nvSpPr>
          <p:cNvPr id="340" name="Google Shape;340;p45"/>
          <p:cNvSpPr txBox="1"/>
          <p:nvPr/>
        </p:nvSpPr>
        <p:spPr>
          <a:xfrm>
            <a:off x="2243200" y="1212225"/>
            <a:ext cx="1057200" cy="3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FF9900"/>
              </a:solidFill>
            </a:endParaRPr>
          </a:p>
        </p:txBody>
      </p:sp>
      <p:sp>
        <p:nvSpPr>
          <p:cNvPr id="341" name="Google Shape;341;p45"/>
          <p:cNvSpPr txBox="1"/>
          <p:nvPr/>
        </p:nvSpPr>
        <p:spPr>
          <a:xfrm>
            <a:off x="3863300" y="1336850"/>
            <a:ext cx="1133400" cy="2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E69138"/>
              </a:solidFill>
            </a:endParaRPr>
          </a:p>
        </p:txBody>
      </p:sp>
      <p:sp>
        <p:nvSpPr>
          <p:cNvPr id="342" name="Google Shape;342;p45"/>
          <p:cNvSpPr txBox="1"/>
          <p:nvPr/>
        </p:nvSpPr>
        <p:spPr>
          <a:xfrm>
            <a:off x="7192475" y="938850"/>
            <a:ext cx="1815000" cy="4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00BFBB"/>
                </a:solidFill>
              </a:rPr>
              <a:t>Green-blue (Aqua)</a:t>
            </a:r>
            <a:endParaRPr b="1" sz="2000">
              <a:solidFill>
                <a:srgbClr val="00BFBB"/>
              </a:solidFill>
            </a:endParaRPr>
          </a:p>
        </p:txBody>
      </p:sp>
      <p:pic>
        <p:nvPicPr>
          <p:cNvPr id="343" name="Google Shape;343;p45" title="mink4.jpg"/>
          <p:cNvPicPr preferRelativeResize="0"/>
          <p:nvPr/>
        </p:nvPicPr>
        <p:blipFill>
          <a:blip r:embed="rId8">
            <a:alphaModFix/>
          </a:blip>
          <a:stretch>
            <a:fillRect/>
          </a:stretch>
        </p:blipFill>
        <p:spPr>
          <a:xfrm>
            <a:off x="6353175" y="2871550"/>
            <a:ext cx="1815001" cy="891765"/>
          </a:xfrm>
          <a:prstGeom prst="rect">
            <a:avLst/>
          </a:prstGeom>
          <a:noFill/>
          <a:ln>
            <a:noFill/>
          </a:ln>
        </p:spPr>
      </p:pic>
      <p:pic>
        <p:nvPicPr>
          <p:cNvPr id="344" name="Google Shape;344;p45" title="mink6.jpg"/>
          <p:cNvPicPr preferRelativeResize="0"/>
          <p:nvPr/>
        </p:nvPicPr>
        <p:blipFill>
          <a:blip r:embed="rId9">
            <a:alphaModFix/>
          </a:blip>
          <a:stretch>
            <a:fillRect/>
          </a:stretch>
        </p:blipFill>
        <p:spPr>
          <a:xfrm>
            <a:off x="2243203" y="2965275"/>
            <a:ext cx="2077223" cy="1096350"/>
          </a:xfrm>
          <a:prstGeom prst="rect">
            <a:avLst/>
          </a:prstGeom>
          <a:noFill/>
          <a:ln>
            <a:noFill/>
          </a:ln>
        </p:spPr>
      </p:pic>
      <p:pic>
        <p:nvPicPr>
          <p:cNvPr id="345" name="Google Shape;345;p45" title="mink7.jpg"/>
          <p:cNvPicPr preferRelativeResize="0"/>
          <p:nvPr/>
        </p:nvPicPr>
        <p:blipFill>
          <a:blip r:embed="rId10">
            <a:alphaModFix/>
          </a:blip>
          <a:stretch>
            <a:fillRect/>
          </a:stretch>
        </p:blipFill>
        <p:spPr>
          <a:xfrm>
            <a:off x="5548125" y="1565552"/>
            <a:ext cx="1721825" cy="1145375"/>
          </a:xfrm>
          <a:prstGeom prst="rect">
            <a:avLst/>
          </a:prstGeom>
          <a:noFill/>
          <a:ln>
            <a:noFill/>
          </a:ln>
        </p:spPr>
      </p:pic>
      <p:pic>
        <p:nvPicPr>
          <p:cNvPr id="346" name="Google Shape;346;p45" title="mink8.jpg"/>
          <p:cNvPicPr preferRelativeResize="0"/>
          <p:nvPr/>
        </p:nvPicPr>
        <p:blipFill>
          <a:blip r:embed="rId11">
            <a:alphaModFix/>
          </a:blip>
          <a:stretch>
            <a:fillRect/>
          </a:stretch>
        </p:blipFill>
        <p:spPr>
          <a:xfrm>
            <a:off x="2476250" y="4119125"/>
            <a:ext cx="1721825" cy="957924"/>
          </a:xfrm>
          <a:prstGeom prst="rect">
            <a:avLst/>
          </a:prstGeom>
          <a:noFill/>
          <a:ln>
            <a:noFill/>
          </a:ln>
        </p:spPr>
      </p:pic>
      <p:pic>
        <p:nvPicPr>
          <p:cNvPr id="347" name="Google Shape;347;p45" title="mink9.jpg"/>
          <p:cNvPicPr preferRelativeResize="0"/>
          <p:nvPr/>
        </p:nvPicPr>
        <p:blipFill>
          <a:blip r:embed="rId12">
            <a:alphaModFix/>
          </a:blip>
          <a:stretch>
            <a:fillRect/>
          </a:stretch>
        </p:blipFill>
        <p:spPr>
          <a:xfrm>
            <a:off x="2411375" y="1457650"/>
            <a:ext cx="1558200" cy="1361200"/>
          </a:xfrm>
          <a:prstGeom prst="rect">
            <a:avLst/>
          </a:prstGeom>
          <a:noFill/>
          <a:ln>
            <a:noFill/>
          </a:ln>
        </p:spPr>
      </p:pic>
      <p:pic>
        <p:nvPicPr>
          <p:cNvPr id="348" name="Google Shape;348;p45" title="mink14.png"/>
          <p:cNvPicPr preferRelativeResize="0"/>
          <p:nvPr/>
        </p:nvPicPr>
        <p:blipFill>
          <a:blip r:embed="rId13">
            <a:alphaModFix/>
          </a:blip>
          <a:stretch>
            <a:fillRect/>
          </a:stretch>
        </p:blipFill>
        <p:spPr>
          <a:xfrm>
            <a:off x="7269950" y="1633700"/>
            <a:ext cx="1825750" cy="1030425"/>
          </a:xfrm>
          <a:prstGeom prst="rect">
            <a:avLst/>
          </a:prstGeom>
          <a:noFill/>
          <a:ln>
            <a:noFill/>
          </a:ln>
        </p:spPr>
      </p:pic>
      <p:pic>
        <p:nvPicPr>
          <p:cNvPr id="349" name="Google Shape;349;p45" title="Tempy.jpg"/>
          <p:cNvPicPr preferRelativeResize="0"/>
          <p:nvPr/>
        </p:nvPicPr>
        <p:blipFill>
          <a:blip r:embed="rId14">
            <a:alphaModFix/>
          </a:blip>
          <a:stretch>
            <a:fillRect/>
          </a:stretch>
        </p:blipFill>
        <p:spPr>
          <a:xfrm>
            <a:off x="46150" y="1735825"/>
            <a:ext cx="2365225" cy="10451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6"/>
          <p:cNvSpPr txBox="1"/>
          <p:nvPr/>
        </p:nvSpPr>
        <p:spPr>
          <a:xfrm>
            <a:off x="283250" y="147275"/>
            <a:ext cx="8575200" cy="8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150">
                <a:solidFill>
                  <a:schemeClr val="dk1"/>
                </a:solidFill>
              </a:rPr>
              <a:t>SEPIA Eye Spectrum</a:t>
            </a:r>
            <a:endParaRPr sz="1000">
              <a:solidFill>
                <a:schemeClr val="dk1"/>
              </a:solidFill>
            </a:endParaRPr>
          </a:p>
        </p:txBody>
      </p:sp>
      <p:sp>
        <p:nvSpPr>
          <p:cNvPr id="355" name="Google Shape;355;p46"/>
          <p:cNvSpPr txBox="1"/>
          <p:nvPr/>
        </p:nvSpPr>
        <p:spPr>
          <a:xfrm>
            <a:off x="283225" y="1189575"/>
            <a:ext cx="1516800" cy="4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BF9000"/>
                </a:solidFill>
              </a:rPr>
              <a:t>Gold</a:t>
            </a:r>
            <a:endParaRPr b="1" sz="2400">
              <a:solidFill>
                <a:srgbClr val="BF9000"/>
              </a:solidFill>
            </a:endParaRPr>
          </a:p>
        </p:txBody>
      </p:sp>
      <p:sp>
        <p:nvSpPr>
          <p:cNvPr id="356" name="Google Shape;356;p46"/>
          <p:cNvSpPr txBox="1"/>
          <p:nvPr/>
        </p:nvSpPr>
        <p:spPr>
          <a:xfrm>
            <a:off x="2334350" y="1294200"/>
            <a:ext cx="1620900" cy="23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9900"/>
                </a:solidFill>
              </a:rPr>
              <a:t>Gold-green</a:t>
            </a:r>
            <a:endParaRPr sz="1800">
              <a:solidFill>
                <a:srgbClr val="FF9900"/>
              </a:solidFill>
            </a:endParaRPr>
          </a:p>
        </p:txBody>
      </p:sp>
      <p:sp>
        <p:nvSpPr>
          <p:cNvPr id="357" name="Google Shape;357;p46"/>
          <p:cNvSpPr txBox="1"/>
          <p:nvPr/>
        </p:nvSpPr>
        <p:spPr>
          <a:xfrm>
            <a:off x="3955254" y="1264300"/>
            <a:ext cx="1516800" cy="2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E69138"/>
                </a:solidFill>
              </a:rPr>
              <a:t>Chartreuse</a:t>
            </a:r>
            <a:endParaRPr sz="1800">
              <a:solidFill>
                <a:srgbClr val="E69138"/>
              </a:solidFill>
            </a:endParaRPr>
          </a:p>
        </p:txBody>
      </p:sp>
      <p:sp>
        <p:nvSpPr>
          <p:cNvPr id="358" name="Google Shape;358;p46"/>
          <p:cNvSpPr txBox="1"/>
          <p:nvPr/>
        </p:nvSpPr>
        <p:spPr>
          <a:xfrm>
            <a:off x="5472050" y="1393500"/>
            <a:ext cx="1427700" cy="3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accent6"/>
              </a:solidFill>
            </a:endParaRPr>
          </a:p>
        </p:txBody>
      </p:sp>
      <p:sp>
        <p:nvSpPr>
          <p:cNvPr id="359" name="Google Shape;359;p46"/>
          <p:cNvSpPr txBox="1"/>
          <p:nvPr/>
        </p:nvSpPr>
        <p:spPr>
          <a:xfrm>
            <a:off x="6588650" y="1262025"/>
            <a:ext cx="2106600" cy="3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FF00"/>
                </a:solidFill>
              </a:rPr>
              <a:t>Green</a:t>
            </a:r>
            <a:endParaRPr sz="1800">
              <a:solidFill>
                <a:srgbClr val="00FF00"/>
              </a:solidFill>
            </a:endParaRPr>
          </a:p>
        </p:txBody>
      </p:sp>
      <p:pic>
        <p:nvPicPr>
          <p:cNvPr id="360" name="Google Shape;360;p46" title="sepia chartreuse.jpg"/>
          <p:cNvPicPr preferRelativeResize="0"/>
          <p:nvPr/>
        </p:nvPicPr>
        <p:blipFill>
          <a:blip r:embed="rId3">
            <a:alphaModFix/>
          </a:blip>
          <a:stretch>
            <a:fillRect/>
          </a:stretch>
        </p:blipFill>
        <p:spPr>
          <a:xfrm>
            <a:off x="5092650" y="1958375"/>
            <a:ext cx="1670424" cy="954125"/>
          </a:xfrm>
          <a:prstGeom prst="rect">
            <a:avLst/>
          </a:prstGeom>
          <a:noFill/>
          <a:ln>
            <a:noFill/>
          </a:ln>
        </p:spPr>
      </p:pic>
      <p:pic>
        <p:nvPicPr>
          <p:cNvPr id="361" name="Google Shape;361;p46" title="sepia chart.jpg"/>
          <p:cNvPicPr preferRelativeResize="0"/>
          <p:nvPr/>
        </p:nvPicPr>
        <p:blipFill rotWithShape="1">
          <a:blip r:embed="rId4">
            <a:alphaModFix/>
          </a:blip>
          <a:srcRect b="0" l="3305" r="3305" t="0"/>
          <a:stretch/>
        </p:blipFill>
        <p:spPr>
          <a:xfrm>
            <a:off x="159092" y="3099470"/>
            <a:ext cx="1823305" cy="1071625"/>
          </a:xfrm>
          <a:prstGeom prst="rect">
            <a:avLst/>
          </a:prstGeom>
          <a:noFill/>
          <a:ln>
            <a:noFill/>
          </a:ln>
        </p:spPr>
      </p:pic>
      <p:pic>
        <p:nvPicPr>
          <p:cNvPr id="362" name="Google Shape;362;p46" title="sepia green blue.jpg"/>
          <p:cNvPicPr preferRelativeResize="0"/>
          <p:nvPr/>
        </p:nvPicPr>
        <p:blipFill>
          <a:blip r:embed="rId5">
            <a:alphaModFix/>
          </a:blip>
          <a:stretch>
            <a:fillRect/>
          </a:stretch>
        </p:blipFill>
        <p:spPr>
          <a:xfrm>
            <a:off x="6834578" y="1738196"/>
            <a:ext cx="2266901" cy="1224401"/>
          </a:xfrm>
          <a:prstGeom prst="rect">
            <a:avLst/>
          </a:prstGeom>
          <a:noFill/>
          <a:ln>
            <a:noFill/>
          </a:ln>
        </p:spPr>
      </p:pic>
      <p:pic>
        <p:nvPicPr>
          <p:cNvPr id="363" name="Google Shape;363;p46" title="sepia light green blue.jpg"/>
          <p:cNvPicPr preferRelativeResize="0"/>
          <p:nvPr/>
        </p:nvPicPr>
        <p:blipFill>
          <a:blip r:embed="rId6">
            <a:alphaModFix/>
          </a:blip>
          <a:stretch>
            <a:fillRect/>
          </a:stretch>
        </p:blipFill>
        <p:spPr>
          <a:xfrm>
            <a:off x="2248875" y="3115500"/>
            <a:ext cx="1670424" cy="1354168"/>
          </a:xfrm>
          <a:prstGeom prst="rect">
            <a:avLst/>
          </a:prstGeom>
          <a:noFill/>
          <a:ln>
            <a:noFill/>
          </a:ln>
        </p:spPr>
      </p:pic>
      <p:pic>
        <p:nvPicPr>
          <p:cNvPr id="364" name="Google Shape;364;p46" title="Sepia gold green.jpg"/>
          <p:cNvPicPr preferRelativeResize="0"/>
          <p:nvPr/>
        </p:nvPicPr>
        <p:blipFill>
          <a:blip r:embed="rId7">
            <a:alphaModFix/>
          </a:blip>
          <a:stretch>
            <a:fillRect/>
          </a:stretch>
        </p:blipFill>
        <p:spPr>
          <a:xfrm>
            <a:off x="1761673" y="1905025"/>
            <a:ext cx="1516800" cy="834239"/>
          </a:xfrm>
          <a:prstGeom prst="rect">
            <a:avLst/>
          </a:prstGeom>
          <a:noFill/>
          <a:ln>
            <a:noFill/>
          </a:ln>
        </p:spPr>
      </p:pic>
      <p:pic>
        <p:nvPicPr>
          <p:cNvPr id="365" name="Google Shape;365;p46" title="sepia blue2.jpg"/>
          <p:cNvPicPr preferRelativeResize="0"/>
          <p:nvPr/>
        </p:nvPicPr>
        <p:blipFill>
          <a:blip r:embed="rId8">
            <a:alphaModFix/>
          </a:blip>
          <a:stretch>
            <a:fillRect/>
          </a:stretch>
        </p:blipFill>
        <p:spPr>
          <a:xfrm>
            <a:off x="6186550" y="3099474"/>
            <a:ext cx="2106600" cy="1239876"/>
          </a:xfrm>
          <a:prstGeom prst="rect">
            <a:avLst/>
          </a:prstGeom>
          <a:noFill/>
          <a:ln>
            <a:noFill/>
          </a:ln>
        </p:spPr>
      </p:pic>
      <p:pic>
        <p:nvPicPr>
          <p:cNvPr id="366" name="Google Shape;366;p46" title="sepia blaze.jpg"/>
          <p:cNvPicPr preferRelativeResize="0"/>
          <p:nvPr/>
        </p:nvPicPr>
        <p:blipFill>
          <a:blip r:embed="rId9">
            <a:alphaModFix/>
          </a:blip>
          <a:stretch>
            <a:fillRect/>
          </a:stretch>
        </p:blipFill>
        <p:spPr>
          <a:xfrm>
            <a:off x="4070190" y="3093498"/>
            <a:ext cx="2008624" cy="995075"/>
          </a:xfrm>
          <a:prstGeom prst="rect">
            <a:avLst/>
          </a:prstGeom>
          <a:noFill/>
          <a:ln>
            <a:noFill/>
          </a:ln>
        </p:spPr>
      </p:pic>
      <p:pic>
        <p:nvPicPr>
          <p:cNvPr id="367" name="Google Shape;367;p46" title="sepia dekoel.jpg"/>
          <p:cNvPicPr preferRelativeResize="0"/>
          <p:nvPr/>
        </p:nvPicPr>
        <p:blipFill>
          <a:blip r:embed="rId10">
            <a:alphaModFix/>
          </a:blip>
          <a:stretch>
            <a:fillRect/>
          </a:stretch>
        </p:blipFill>
        <p:spPr>
          <a:xfrm>
            <a:off x="4070191" y="4150002"/>
            <a:ext cx="1725510" cy="954125"/>
          </a:xfrm>
          <a:prstGeom prst="rect">
            <a:avLst/>
          </a:prstGeom>
          <a:noFill/>
          <a:ln>
            <a:noFill/>
          </a:ln>
        </p:spPr>
      </p:pic>
      <p:pic>
        <p:nvPicPr>
          <p:cNvPr id="368" name="Google Shape;368;p46" title="sepiachic.jpg"/>
          <p:cNvPicPr preferRelativeResize="0"/>
          <p:nvPr/>
        </p:nvPicPr>
        <p:blipFill>
          <a:blip r:embed="rId11">
            <a:alphaModFix/>
          </a:blip>
          <a:stretch>
            <a:fillRect/>
          </a:stretch>
        </p:blipFill>
        <p:spPr>
          <a:xfrm>
            <a:off x="3483027" y="1769624"/>
            <a:ext cx="1538118" cy="1224400"/>
          </a:xfrm>
          <a:prstGeom prst="rect">
            <a:avLst/>
          </a:prstGeom>
          <a:noFill/>
          <a:ln>
            <a:noFill/>
          </a:ln>
        </p:spPr>
      </p:pic>
      <p:pic>
        <p:nvPicPr>
          <p:cNvPr id="369" name="Google Shape;369;p46" title="sepia coco eyes.jpg"/>
          <p:cNvPicPr preferRelativeResize="0"/>
          <p:nvPr/>
        </p:nvPicPr>
        <p:blipFill>
          <a:blip r:embed="rId12">
            <a:alphaModFix/>
          </a:blip>
          <a:stretch>
            <a:fillRect/>
          </a:stretch>
        </p:blipFill>
        <p:spPr>
          <a:xfrm>
            <a:off x="64000" y="1787688"/>
            <a:ext cx="1670425" cy="106891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7"/>
          <p:cNvSpPr txBox="1"/>
          <p:nvPr/>
        </p:nvSpPr>
        <p:spPr>
          <a:xfrm>
            <a:off x="-79275" y="192600"/>
            <a:ext cx="9414600" cy="4520400"/>
          </a:xfrm>
          <a:prstGeom prst="rect">
            <a:avLst/>
          </a:prstGeom>
          <a:noFill/>
          <a:ln>
            <a:noFill/>
          </a:ln>
        </p:spPr>
        <p:txBody>
          <a:bodyPr anchorCtr="0" anchor="t" bIns="91425" lIns="91425" spcFirstLastPara="1" rIns="91425" wrap="square" tIns="91425">
            <a:noAutofit/>
          </a:bodyPr>
          <a:lstStyle/>
          <a:p>
            <a:pPr indent="0" lvl="0" marL="0" marR="1905000" rtl="0" algn="l">
              <a:lnSpc>
                <a:spcPct val="114000"/>
              </a:lnSpc>
              <a:spcBef>
                <a:spcPts val="0"/>
              </a:spcBef>
              <a:spcAft>
                <a:spcPts val="0"/>
              </a:spcAft>
              <a:buNone/>
            </a:pPr>
            <a:r>
              <a:rPr lang="en" sz="1500">
                <a:solidFill>
                  <a:schemeClr val="dk1"/>
                </a:solidFill>
                <a:latin typeface="Times New Roman"/>
                <a:ea typeface="Times New Roman"/>
                <a:cs typeface="Times New Roman"/>
                <a:sym typeface="Times New Roman"/>
              </a:rPr>
              <a:t>  </a:t>
            </a:r>
            <a:r>
              <a:rPr b="1" lang="en" sz="1500">
                <a:solidFill>
                  <a:schemeClr val="dk1"/>
                </a:solidFill>
                <a:latin typeface="Times New Roman"/>
                <a:ea typeface="Times New Roman"/>
                <a:cs typeface="Times New Roman"/>
                <a:sym typeface="Times New Roman"/>
              </a:rPr>
              <a:t>Pointed  Ragdoll cats are produced by parents</a:t>
            </a:r>
            <a:endParaRPr b="1" sz="1500">
              <a:solidFill>
                <a:schemeClr val="dk1"/>
              </a:solidFill>
              <a:latin typeface="Times New Roman"/>
              <a:ea typeface="Times New Roman"/>
              <a:cs typeface="Times New Roman"/>
              <a:sym typeface="Times New Roman"/>
            </a:endParaRPr>
          </a:p>
          <a:p>
            <a:pPr indent="0" lvl="0" marL="0" marR="1701800" rtl="0" algn="l">
              <a:lnSpc>
                <a:spcPct val="114000"/>
              </a:lnSpc>
              <a:spcBef>
                <a:spcPts val="0"/>
              </a:spcBef>
              <a:spcAft>
                <a:spcPts val="0"/>
              </a:spcAft>
              <a:buNone/>
            </a:pPr>
            <a:r>
              <a:rPr b="1" lang="en" sz="1500">
                <a:solidFill>
                  <a:schemeClr val="dk1"/>
                </a:solidFill>
                <a:latin typeface="Times New Roman"/>
                <a:ea typeface="Times New Roman"/>
                <a:cs typeface="Times New Roman"/>
                <a:sym typeface="Times New Roman"/>
              </a:rPr>
              <a:t>  carrying and passing on their Siamese colorpoint alleles of “cs.”</a:t>
            </a:r>
            <a:endParaRPr b="1" sz="1500">
              <a:solidFill>
                <a:schemeClr val="dk1"/>
              </a:solidFill>
              <a:latin typeface="Times New Roman"/>
              <a:ea typeface="Times New Roman"/>
              <a:cs typeface="Times New Roman"/>
              <a:sym typeface="Times New Roman"/>
            </a:endParaRPr>
          </a:p>
          <a:p>
            <a:pPr indent="0" lvl="0" marL="1295400" marR="1562100" rtl="0" algn="l">
              <a:lnSpc>
                <a:spcPct val="114000"/>
              </a:lnSpc>
              <a:spcBef>
                <a:spcPts val="0"/>
              </a:spcBef>
              <a:spcAft>
                <a:spcPts val="0"/>
              </a:spcAft>
              <a:buNone/>
            </a:pPr>
            <a:r>
              <a:t/>
            </a:r>
            <a:endParaRPr b="1" sz="1500">
              <a:solidFill>
                <a:schemeClr val="dk1"/>
              </a:solidFill>
              <a:latin typeface="Times New Roman"/>
              <a:ea typeface="Times New Roman"/>
              <a:cs typeface="Times New Roman"/>
              <a:sym typeface="Times New Roman"/>
            </a:endParaRPr>
          </a:p>
          <a:p>
            <a:pPr indent="457200" lvl="0" marL="0" marR="1562100" rtl="0" algn="l">
              <a:lnSpc>
                <a:spcPct val="114000"/>
              </a:lnSpc>
              <a:spcBef>
                <a:spcPts val="0"/>
              </a:spcBef>
              <a:spcAft>
                <a:spcPts val="0"/>
              </a:spcAft>
              <a:buNone/>
            </a:pPr>
            <a:r>
              <a:rPr b="1" lang="en" sz="1500">
                <a:solidFill>
                  <a:schemeClr val="dk1"/>
                </a:solidFill>
                <a:latin typeface="Times New Roman"/>
                <a:ea typeface="Times New Roman"/>
                <a:cs typeface="Times New Roman"/>
                <a:sym typeface="Times New Roman"/>
              </a:rPr>
              <a:t>•   A solid (Ccs) bred to a mink (cbcs) Cherubim will</a:t>
            </a:r>
            <a:endParaRPr b="1" sz="1500">
              <a:solidFill>
                <a:schemeClr val="dk1"/>
              </a:solidFill>
              <a:latin typeface="Times New Roman"/>
              <a:ea typeface="Times New Roman"/>
              <a:cs typeface="Times New Roman"/>
              <a:sym typeface="Times New Roman"/>
            </a:endParaRPr>
          </a:p>
          <a:p>
            <a:pPr indent="0" lvl="0" marL="0" marR="4953000" rtl="0" algn="l">
              <a:lnSpc>
                <a:spcPct val="114000"/>
              </a:lnSpc>
              <a:spcBef>
                <a:spcPts val="0"/>
              </a:spcBef>
              <a:spcAft>
                <a:spcPts val="0"/>
              </a:spcAft>
              <a:buNone/>
            </a:pPr>
            <a:r>
              <a:rPr b="1" lang="en" sz="1500">
                <a:solidFill>
                  <a:schemeClr val="dk1"/>
                </a:solidFill>
                <a:latin typeface="Times New Roman"/>
                <a:ea typeface="Times New Roman"/>
                <a:cs typeface="Times New Roman"/>
                <a:sym typeface="Times New Roman"/>
              </a:rPr>
              <a:t>   	    produce 25% pointed kittens.</a:t>
            </a:r>
            <a:endParaRPr b="1" sz="1500">
              <a:solidFill>
                <a:schemeClr val="dk1"/>
              </a:solidFill>
              <a:latin typeface="Times New Roman"/>
              <a:ea typeface="Times New Roman"/>
              <a:cs typeface="Times New Roman"/>
              <a:sym typeface="Times New Roman"/>
            </a:endParaRPr>
          </a:p>
          <a:p>
            <a:pPr indent="457200" lvl="0" marL="0" marR="939800" rtl="0" algn="l">
              <a:lnSpc>
                <a:spcPct val="114000"/>
              </a:lnSpc>
              <a:spcBef>
                <a:spcPts val="0"/>
              </a:spcBef>
              <a:spcAft>
                <a:spcPts val="0"/>
              </a:spcAft>
              <a:buNone/>
            </a:pPr>
            <a:r>
              <a:rPr b="1" lang="en" sz="1500">
                <a:solidFill>
                  <a:schemeClr val="dk1"/>
                </a:solidFill>
                <a:latin typeface="Times New Roman"/>
                <a:ea typeface="Times New Roman"/>
                <a:cs typeface="Times New Roman"/>
                <a:sym typeface="Times New Roman"/>
              </a:rPr>
              <a:t>•  Two mink Cherubim parents mated, a combination of cbcs, will</a:t>
            </a:r>
            <a:endParaRPr b="1" sz="1500">
              <a:solidFill>
                <a:schemeClr val="dk1"/>
              </a:solidFill>
              <a:latin typeface="Times New Roman"/>
              <a:ea typeface="Times New Roman"/>
              <a:cs typeface="Times New Roman"/>
              <a:sym typeface="Times New Roman"/>
            </a:endParaRPr>
          </a:p>
          <a:p>
            <a:pPr indent="0" lvl="0" marL="0" marR="4953000" rtl="0" algn="l">
              <a:lnSpc>
                <a:spcPct val="114000"/>
              </a:lnSpc>
              <a:spcBef>
                <a:spcPts val="0"/>
              </a:spcBef>
              <a:spcAft>
                <a:spcPts val="0"/>
              </a:spcAft>
              <a:buNone/>
            </a:pPr>
            <a:r>
              <a:rPr b="1" lang="en" sz="1500">
                <a:solidFill>
                  <a:schemeClr val="dk1"/>
                </a:solidFill>
                <a:latin typeface="Times New Roman"/>
                <a:ea typeface="Times New Roman"/>
                <a:cs typeface="Times New Roman"/>
                <a:sym typeface="Times New Roman"/>
              </a:rPr>
              <a:t>            produce 25% pointed kittens.</a:t>
            </a:r>
            <a:endParaRPr b="1" sz="1500">
              <a:solidFill>
                <a:schemeClr val="dk1"/>
              </a:solidFill>
              <a:latin typeface="Times New Roman"/>
              <a:ea typeface="Times New Roman"/>
              <a:cs typeface="Times New Roman"/>
              <a:sym typeface="Times New Roman"/>
            </a:endParaRPr>
          </a:p>
          <a:p>
            <a:pPr indent="457200" lvl="0" marL="0" marR="1308100" rtl="0" algn="l">
              <a:lnSpc>
                <a:spcPct val="114000"/>
              </a:lnSpc>
              <a:spcBef>
                <a:spcPts val="0"/>
              </a:spcBef>
              <a:spcAft>
                <a:spcPts val="0"/>
              </a:spcAft>
              <a:buNone/>
            </a:pPr>
            <a:r>
              <a:rPr b="1" lang="en" sz="1500">
                <a:solidFill>
                  <a:schemeClr val="dk1"/>
                </a:solidFill>
                <a:latin typeface="Times New Roman"/>
                <a:ea typeface="Times New Roman"/>
                <a:cs typeface="Times New Roman"/>
                <a:sym typeface="Times New Roman"/>
              </a:rPr>
              <a:t>•  A pointed Ragdoll (cscs) cat bred to a mink (cbcs) Cherubim will</a:t>
            </a:r>
            <a:endParaRPr b="1" sz="1500">
              <a:solidFill>
                <a:schemeClr val="dk1"/>
              </a:solidFill>
              <a:latin typeface="Times New Roman"/>
              <a:ea typeface="Times New Roman"/>
              <a:cs typeface="Times New Roman"/>
              <a:sym typeface="Times New Roman"/>
            </a:endParaRPr>
          </a:p>
          <a:p>
            <a:pPr indent="0" lvl="0" marL="0" marR="5080000" rtl="0" algn="l">
              <a:lnSpc>
                <a:spcPct val="114000"/>
              </a:lnSpc>
              <a:spcBef>
                <a:spcPts val="0"/>
              </a:spcBef>
              <a:spcAft>
                <a:spcPts val="0"/>
              </a:spcAft>
              <a:buNone/>
            </a:pPr>
            <a:r>
              <a:rPr b="1" lang="en" sz="1500">
                <a:solidFill>
                  <a:schemeClr val="dk1"/>
                </a:solidFill>
                <a:latin typeface="Times New Roman"/>
                <a:ea typeface="Times New Roman"/>
                <a:cs typeface="Times New Roman"/>
                <a:sym typeface="Times New Roman"/>
              </a:rPr>
              <a:t>            produce 50% pointed kittens.</a:t>
            </a:r>
            <a:endParaRPr b="1" sz="1500">
              <a:solidFill>
                <a:schemeClr val="dk1"/>
              </a:solidFill>
              <a:latin typeface="Times New Roman"/>
              <a:ea typeface="Times New Roman"/>
              <a:cs typeface="Times New Roman"/>
              <a:sym typeface="Times New Roman"/>
            </a:endParaRPr>
          </a:p>
          <a:p>
            <a:pPr indent="457200" lvl="0" marL="0" marR="1092200" rtl="0" algn="l">
              <a:lnSpc>
                <a:spcPct val="114000"/>
              </a:lnSpc>
              <a:spcBef>
                <a:spcPts val="0"/>
              </a:spcBef>
              <a:spcAft>
                <a:spcPts val="0"/>
              </a:spcAft>
              <a:buNone/>
            </a:pPr>
            <a:r>
              <a:rPr b="1" lang="en" sz="1500">
                <a:solidFill>
                  <a:schemeClr val="dk1"/>
                </a:solidFill>
                <a:latin typeface="Times New Roman"/>
                <a:ea typeface="Times New Roman"/>
                <a:cs typeface="Times New Roman"/>
                <a:sym typeface="Times New Roman"/>
              </a:rPr>
              <a:t>•  A solid (Ccs) Cherubim to a Pointed (cscs) Ragdoll will produce 50%</a:t>
            </a:r>
            <a:endParaRPr b="1" sz="1500">
              <a:solidFill>
                <a:schemeClr val="dk1"/>
              </a:solidFill>
              <a:latin typeface="Times New Roman"/>
              <a:ea typeface="Times New Roman"/>
              <a:cs typeface="Times New Roman"/>
              <a:sym typeface="Times New Roman"/>
            </a:endParaRPr>
          </a:p>
          <a:p>
            <a:pPr indent="0" lvl="0" marL="0" marR="6210300" rtl="0" algn="l">
              <a:lnSpc>
                <a:spcPct val="114000"/>
              </a:lnSpc>
              <a:spcBef>
                <a:spcPts val="0"/>
              </a:spcBef>
              <a:spcAft>
                <a:spcPts val="0"/>
              </a:spcAft>
              <a:buNone/>
            </a:pPr>
            <a:r>
              <a:rPr b="1" lang="en" sz="1500">
                <a:solidFill>
                  <a:schemeClr val="dk1"/>
                </a:solidFill>
                <a:latin typeface="Times New Roman"/>
                <a:ea typeface="Times New Roman"/>
                <a:cs typeface="Times New Roman"/>
                <a:sym typeface="Times New Roman"/>
              </a:rPr>
              <a:t>            pointed kittens.</a:t>
            </a:r>
            <a:endParaRPr b="1" sz="1500">
              <a:solidFill>
                <a:schemeClr val="dk1"/>
              </a:solidFill>
              <a:latin typeface="Times New Roman"/>
              <a:ea typeface="Times New Roman"/>
              <a:cs typeface="Times New Roman"/>
              <a:sym typeface="Times New Roman"/>
            </a:endParaRPr>
          </a:p>
          <a:p>
            <a:pPr indent="457200" lvl="0" marL="0" marR="1866900" rtl="0" algn="l">
              <a:lnSpc>
                <a:spcPct val="114000"/>
              </a:lnSpc>
              <a:spcBef>
                <a:spcPts val="0"/>
              </a:spcBef>
              <a:spcAft>
                <a:spcPts val="0"/>
              </a:spcAft>
              <a:buNone/>
            </a:pPr>
            <a:r>
              <a:rPr b="1" lang="en" sz="1500">
                <a:solidFill>
                  <a:schemeClr val="dk1"/>
                </a:solidFill>
                <a:latin typeface="Times New Roman"/>
                <a:ea typeface="Times New Roman"/>
                <a:cs typeface="Times New Roman"/>
                <a:sym typeface="Times New Roman"/>
              </a:rPr>
              <a:t>•  If both Ragdoll parents are cscs, RECESSIVE BRED TO</a:t>
            </a:r>
            <a:endParaRPr b="1" sz="1500">
              <a:solidFill>
                <a:schemeClr val="dk1"/>
              </a:solidFill>
              <a:latin typeface="Times New Roman"/>
              <a:ea typeface="Times New Roman"/>
              <a:cs typeface="Times New Roman"/>
              <a:sym typeface="Times New Roman"/>
            </a:endParaRPr>
          </a:p>
          <a:p>
            <a:pPr indent="0" lvl="0" marL="0" marR="2146300" rtl="0" algn="l">
              <a:lnSpc>
                <a:spcPct val="114000"/>
              </a:lnSpc>
              <a:spcBef>
                <a:spcPts val="0"/>
              </a:spcBef>
              <a:spcAft>
                <a:spcPts val="0"/>
              </a:spcAft>
              <a:buNone/>
            </a:pPr>
            <a:r>
              <a:rPr b="1" lang="en" sz="1500">
                <a:solidFill>
                  <a:schemeClr val="dk1"/>
                </a:solidFill>
                <a:latin typeface="Times New Roman"/>
                <a:ea typeface="Times New Roman"/>
                <a:cs typeface="Times New Roman"/>
                <a:sym typeface="Times New Roman"/>
              </a:rPr>
              <a:t>            RECESSIVE, then 100% of the kittens will be pointed.</a:t>
            </a:r>
            <a:endParaRPr b="1" sz="1500">
              <a:solidFill>
                <a:schemeClr val="dk1"/>
              </a:solidFill>
              <a:latin typeface="Times New Roman"/>
              <a:ea typeface="Times New Roman"/>
              <a:cs typeface="Times New Roman"/>
              <a:sym typeface="Times New Roman"/>
            </a:endParaRPr>
          </a:p>
          <a:p>
            <a:pPr indent="457200" lvl="0" marL="0" marR="1181100" rtl="0" algn="l">
              <a:lnSpc>
                <a:spcPct val="114000"/>
              </a:lnSpc>
              <a:spcBef>
                <a:spcPts val="0"/>
              </a:spcBef>
              <a:spcAft>
                <a:spcPts val="0"/>
              </a:spcAft>
              <a:buNone/>
            </a:pPr>
            <a:r>
              <a:rPr lang="en" sz="1500">
                <a:solidFill>
                  <a:schemeClr val="dk1"/>
                </a:solidFill>
                <a:latin typeface="Times New Roman"/>
                <a:ea typeface="Times New Roman"/>
                <a:cs typeface="Times New Roman"/>
                <a:sym typeface="Times New Roman"/>
              </a:rPr>
              <a:t>   </a:t>
            </a:r>
            <a:endParaRPr b="1" sz="1500">
              <a:solidFill>
                <a:schemeClr val="dk1"/>
              </a:solidFill>
              <a:latin typeface="Times New Roman"/>
              <a:ea typeface="Times New Roman"/>
              <a:cs typeface="Times New Roman"/>
              <a:sym typeface="Times New Roman"/>
            </a:endParaRPr>
          </a:p>
          <a:p>
            <a:pPr indent="457200" lvl="0" marL="0" marR="1181100" rtl="0" algn="l">
              <a:lnSpc>
                <a:spcPct val="114000"/>
              </a:lnSpc>
              <a:spcBef>
                <a:spcPts val="0"/>
              </a:spcBef>
              <a:spcAft>
                <a:spcPts val="0"/>
              </a:spcAft>
              <a:buNone/>
            </a:pPr>
            <a:r>
              <a:rPr lang="en" sz="1500">
                <a:solidFill>
                  <a:schemeClr val="dk1"/>
                </a:solidFill>
                <a:latin typeface="Times New Roman"/>
                <a:ea typeface="Times New Roman"/>
                <a:cs typeface="Times New Roman"/>
                <a:sym typeface="Times New Roman"/>
              </a:rPr>
              <a:t>  •  With only one, or no copies of this cs allele, the cat will have</a:t>
            </a:r>
            <a:endParaRPr sz="1500">
              <a:solidFill>
                <a:schemeClr val="dk1"/>
              </a:solidFill>
              <a:latin typeface="Times New Roman"/>
              <a:ea typeface="Times New Roman"/>
              <a:cs typeface="Times New Roman"/>
              <a:sym typeface="Times New Roman"/>
            </a:endParaRPr>
          </a:p>
          <a:p>
            <a:pPr indent="0" lvl="0" marL="0" marR="1358900" rtl="0" algn="l">
              <a:lnSpc>
                <a:spcPct val="114000"/>
              </a:lnSpc>
              <a:spcBef>
                <a:spcPts val="0"/>
              </a:spcBef>
              <a:spcAft>
                <a:spcPts val="0"/>
              </a:spcAft>
              <a:buNone/>
            </a:pPr>
            <a:r>
              <a:rPr lang="en" sz="1500">
                <a:solidFill>
                  <a:schemeClr val="dk1"/>
                </a:solidFill>
                <a:latin typeface="Times New Roman"/>
                <a:ea typeface="Times New Roman"/>
                <a:cs typeface="Times New Roman"/>
                <a:sym typeface="Times New Roman"/>
              </a:rPr>
              <a:t>    	      pigmentation over the whole body and is considered a </a:t>
            </a:r>
            <a:r>
              <a:rPr b="1" i="1" lang="en" sz="1500">
                <a:solidFill>
                  <a:schemeClr val="dk1"/>
                </a:solidFill>
                <a:latin typeface="Times New Roman"/>
                <a:ea typeface="Times New Roman"/>
                <a:cs typeface="Times New Roman"/>
                <a:sym typeface="Times New Roman"/>
              </a:rPr>
              <a:t>TRADITIONAL</a:t>
            </a:r>
            <a:r>
              <a:rPr lang="en" sz="1500">
                <a:solidFill>
                  <a:schemeClr val="dk1"/>
                </a:solidFill>
                <a:latin typeface="Times New Roman"/>
                <a:ea typeface="Times New Roman"/>
                <a:cs typeface="Times New Roman"/>
                <a:sym typeface="Times New Roman"/>
              </a:rPr>
              <a:t> "solid"</a:t>
            </a:r>
            <a:endParaRPr sz="1500">
              <a:solidFill>
                <a:schemeClr val="dk1"/>
              </a:solidFill>
              <a:latin typeface="Times New Roman"/>
              <a:ea typeface="Times New Roman"/>
              <a:cs typeface="Times New Roman"/>
              <a:sym typeface="Times New Roman"/>
            </a:endParaRPr>
          </a:p>
          <a:p>
            <a:pPr indent="0" lvl="0" marL="0" marR="1397000" rtl="0" algn="l">
              <a:lnSpc>
                <a:spcPct val="114000"/>
              </a:lnSpc>
              <a:spcBef>
                <a:spcPts val="0"/>
              </a:spcBef>
              <a:spcAft>
                <a:spcPts val="0"/>
              </a:spcAft>
              <a:buNone/>
            </a:pPr>
            <a:r>
              <a:rPr lang="en" sz="1500">
                <a:solidFill>
                  <a:schemeClr val="dk1"/>
                </a:solidFill>
                <a:latin typeface="Times New Roman"/>
                <a:ea typeface="Times New Roman"/>
                <a:cs typeface="Times New Roman"/>
                <a:sym typeface="Times New Roman"/>
              </a:rPr>
              <a:t>               colored cat (CC or Ccs)—without solid and mink,</a:t>
            </a:r>
            <a:endParaRPr sz="1500">
              <a:solidFill>
                <a:schemeClr val="dk1"/>
              </a:solidFill>
              <a:latin typeface="Times New Roman"/>
              <a:ea typeface="Times New Roman"/>
              <a:cs typeface="Times New Roman"/>
              <a:sym typeface="Times New Roman"/>
            </a:endParaRPr>
          </a:p>
          <a:p>
            <a:pPr indent="0" lvl="0" marL="0" marR="1397000" rtl="0" algn="l">
              <a:lnSpc>
                <a:spcPct val="114000"/>
              </a:lnSpc>
              <a:spcBef>
                <a:spcPts val="0"/>
              </a:spcBef>
              <a:spcAft>
                <a:spcPts val="0"/>
              </a:spcAft>
              <a:buNone/>
            </a:pPr>
            <a:r>
              <a:rPr lang="en" sz="1500">
                <a:solidFill>
                  <a:schemeClr val="dk1"/>
                </a:solidFill>
                <a:latin typeface="Times New Roman"/>
                <a:ea typeface="Times New Roman"/>
                <a:cs typeface="Times New Roman"/>
                <a:sym typeface="Times New Roman"/>
              </a:rPr>
              <a:t>               </a:t>
            </a:r>
            <a:r>
              <a:rPr b="1" lang="en" sz="1500">
                <a:solidFill>
                  <a:schemeClr val="dk1"/>
                </a:solidFill>
                <a:latin typeface="Times New Roman"/>
                <a:ea typeface="Times New Roman"/>
                <a:cs typeface="Times New Roman"/>
                <a:sym typeface="Times New Roman"/>
              </a:rPr>
              <a:t>the pointed Ragdoll WOULD NOT EXIST</a:t>
            </a:r>
            <a:r>
              <a:rPr lang="en" sz="1500">
                <a:solidFill>
                  <a:schemeClr val="dk1"/>
                </a:solidFill>
                <a:latin typeface="Times New Roman"/>
                <a:ea typeface="Times New Roman"/>
                <a:cs typeface="Times New Roman"/>
                <a:sym typeface="Times New Roman"/>
              </a:rPr>
              <a:t>!</a:t>
            </a:r>
            <a:endParaRPr sz="1500">
              <a:solidFill>
                <a:schemeClr val="dk1"/>
              </a:solidFill>
              <a:latin typeface="Times New Roman"/>
              <a:ea typeface="Times New Roman"/>
              <a:cs typeface="Times New Roman"/>
              <a:sym typeface="Times New Roman"/>
            </a:endParaRPr>
          </a:p>
          <a:p>
            <a:pPr indent="0" lvl="0" marL="0" marR="1651000" rtl="0" algn="l">
              <a:lnSpc>
                <a:spcPct val="114000"/>
              </a:lnSpc>
              <a:spcBef>
                <a:spcPts val="0"/>
              </a:spcBef>
              <a:spcAft>
                <a:spcPts val="0"/>
              </a:spcAft>
              <a:buNone/>
            </a:pPr>
            <a:r>
              <a:t/>
            </a:r>
            <a:endParaRPr sz="1100">
              <a:solidFill>
                <a:schemeClr val="dk1"/>
              </a:solidFill>
              <a:highlight>
                <a:srgbClr val="FFFFFF"/>
              </a:highlight>
              <a:latin typeface="Times New Roman"/>
              <a:ea typeface="Times New Roman"/>
              <a:cs typeface="Times New Roman"/>
              <a:sym typeface="Times New Roman"/>
            </a:endParaRPr>
          </a:p>
        </p:txBody>
      </p:sp>
      <p:sp>
        <p:nvSpPr>
          <p:cNvPr id="375" name="Google Shape;375;p47"/>
          <p:cNvSpPr txBox="1"/>
          <p:nvPr/>
        </p:nvSpPr>
        <p:spPr>
          <a:xfrm>
            <a:off x="6472925" y="192600"/>
            <a:ext cx="2257200" cy="191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100">
              <a:solidFill>
                <a:schemeClr val="lt1"/>
              </a:solidFill>
              <a:latin typeface="Times New Roman"/>
              <a:ea typeface="Times New Roman"/>
              <a:cs typeface="Times New Roman"/>
              <a:sym typeface="Times New Roman"/>
            </a:endParaRPr>
          </a:p>
        </p:txBody>
      </p:sp>
      <p:pic>
        <p:nvPicPr>
          <p:cNvPr id="376" name="Google Shape;376;p47"/>
          <p:cNvPicPr preferRelativeResize="0"/>
          <p:nvPr/>
        </p:nvPicPr>
        <p:blipFill>
          <a:blip r:embed="rId3">
            <a:alphaModFix/>
          </a:blip>
          <a:stretch>
            <a:fillRect/>
          </a:stretch>
        </p:blipFill>
        <p:spPr>
          <a:xfrm>
            <a:off x="6472921" y="405421"/>
            <a:ext cx="2503800" cy="18728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8"/>
          <p:cNvSpPr txBox="1"/>
          <p:nvPr/>
        </p:nvSpPr>
        <p:spPr>
          <a:xfrm>
            <a:off x="0" y="0"/>
            <a:ext cx="9595800" cy="4780800"/>
          </a:xfrm>
          <a:prstGeom prst="rect">
            <a:avLst/>
          </a:prstGeom>
          <a:noFill/>
          <a:ln>
            <a:noFill/>
          </a:ln>
        </p:spPr>
        <p:txBody>
          <a:bodyPr anchorCtr="0" anchor="t" bIns="91425" lIns="91425" spcFirstLastPara="1" rIns="91425" wrap="square" tIns="91425">
            <a:noAutofit/>
          </a:bodyPr>
          <a:lstStyle/>
          <a:p>
            <a:pPr indent="-317500" lvl="0" marL="457200" marR="647700" rtl="0" algn="l">
              <a:lnSpc>
                <a:spcPct val="114000"/>
              </a:lnSpc>
              <a:spcBef>
                <a:spcPts val="0"/>
              </a:spcBef>
              <a:spcAft>
                <a:spcPts val="0"/>
              </a:spcAft>
              <a:buClr>
                <a:schemeClr val="dk1"/>
              </a:buClr>
              <a:buSzPts val="1400"/>
              <a:buFont typeface="Times New Roman"/>
              <a:buChar char="●"/>
            </a:pPr>
            <a:r>
              <a:rPr b="1" lang="en">
                <a:solidFill>
                  <a:schemeClr val="dk1"/>
                </a:solidFill>
                <a:latin typeface="Times New Roman"/>
                <a:ea typeface="Times New Roman"/>
                <a:cs typeface="Times New Roman"/>
                <a:sym typeface="Times New Roman"/>
              </a:rPr>
              <a:t> When a cat carries the genes cs and cb, the mink pattern is</a:t>
            </a:r>
            <a:endParaRPr b="1">
              <a:solidFill>
                <a:schemeClr val="dk1"/>
              </a:solidFill>
              <a:latin typeface="Times New Roman"/>
              <a:ea typeface="Times New Roman"/>
              <a:cs typeface="Times New Roman"/>
              <a:sym typeface="Times New Roman"/>
            </a:endParaRPr>
          </a:p>
          <a:p>
            <a:pPr indent="0" lvl="0" marL="0" marR="990600" rtl="0" algn="l">
              <a:lnSpc>
                <a:spcPct val="114000"/>
              </a:lnSpc>
              <a:spcBef>
                <a:spcPts val="0"/>
              </a:spcBef>
              <a:spcAft>
                <a:spcPts val="0"/>
              </a:spcAft>
              <a:buNone/>
            </a:pPr>
            <a:r>
              <a:rPr b="1" lang="en">
                <a:solidFill>
                  <a:schemeClr val="dk1"/>
                </a:solidFill>
                <a:latin typeface="Times New Roman"/>
                <a:ea typeface="Times New Roman"/>
                <a:cs typeface="Times New Roman"/>
                <a:sym typeface="Times New Roman"/>
              </a:rPr>
              <a:t>formed, in which the pigment distribution is between a sepia</a:t>
            </a:r>
            <a:endParaRPr b="1">
              <a:solidFill>
                <a:schemeClr val="dk1"/>
              </a:solidFill>
              <a:latin typeface="Times New Roman"/>
              <a:ea typeface="Times New Roman"/>
              <a:cs typeface="Times New Roman"/>
              <a:sym typeface="Times New Roman"/>
            </a:endParaRPr>
          </a:p>
          <a:p>
            <a:pPr indent="0" lvl="0" marL="0" marR="4521200" rtl="0" algn="l">
              <a:lnSpc>
                <a:spcPct val="114000"/>
              </a:lnSpc>
              <a:spcBef>
                <a:spcPts val="0"/>
              </a:spcBef>
              <a:spcAft>
                <a:spcPts val="0"/>
              </a:spcAft>
              <a:buNone/>
            </a:pPr>
            <a:r>
              <a:rPr b="1" lang="en">
                <a:solidFill>
                  <a:schemeClr val="dk1"/>
                </a:solidFill>
                <a:latin typeface="Times New Roman"/>
                <a:ea typeface="Times New Roman"/>
                <a:cs typeface="Times New Roman"/>
                <a:sym typeface="Times New Roman"/>
              </a:rPr>
              <a:t>and a pointed cat.</a:t>
            </a:r>
            <a:endParaRPr b="1">
              <a:solidFill>
                <a:schemeClr val="dk1"/>
              </a:solidFill>
              <a:latin typeface="Times New Roman"/>
              <a:ea typeface="Times New Roman"/>
              <a:cs typeface="Times New Roman"/>
              <a:sym typeface="Times New Roman"/>
            </a:endParaRPr>
          </a:p>
          <a:p>
            <a:pPr indent="-317500" lvl="0" marL="457200" marR="723900" rtl="0" algn="l">
              <a:lnSpc>
                <a:spcPct val="114000"/>
              </a:lnSpc>
              <a:spcBef>
                <a:spcPts val="0"/>
              </a:spcBef>
              <a:spcAft>
                <a:spcPts val="0"/>
              </a:spcAft>
              <a:buClr>
                <a:schemeClr val="dk1"/>
              </a:buClr>
              <a:buSzPts val="1400"/>
              <a:buFont typeface="Times New Roman"/>
              <a:buChar char="●"/>
            </a:pPr>
            <a:r>
              <a:rPr b="1" lang="en">
                <a:solidFill>
                  <a:schemeClr val="dk1"/>
                </a:solidFill>
                <a:latin typeface="Times New Roman"/>
                <a:ea typeface="Times New Roman"/>
                <a:cs typeface="Times New Roman"/>
                <a:sym typeface="Times New Roman"/>
              </a:rPr>
              <a:t>Phenotypically, it is characterized by the same color dilution as with the cs gene. </a:t>
            </a:r>
            <a:endParaRPr b="1">
              <a:solidFill>
                <a:schemeClr val="dk1"/>
              </a:solidFill>
              <a:latin typeface="Times New Roman"/>
              <a:ea typeface="Times New Roman"/>
              <a:cs typeface="Times New Roman"/>
              <a:sym typeface="Times New Roman"/>
            </a:endParaRPr>
          </a:p>
          <a:p>
            <a:pPr indent="0" lvl="0" marL="0" marR="723900" rtl="0" algn="l">
              <a:lnSpc>
                <a:spcPct val="114000"/>
              </a:lnSpc>
              <a:spcBef>
                <a:spcPts val="0"/>
              </a:spcBef>
              <a:spcAft>
                <a:spcPts val="0"/>
              </a:spcAft>
              <a:buNone/>
            </a:pPr>
            <a:r>
              <a:rPr b="1" lang="en">
                <a:solidFill>
                  <a:schemeClr val="dk1"/>
                </a:solidFill>
                <a:latin typeface="Times New Roman"/>
                <a:ea typeface="Times New Roman"/>
                <a:cs typeface="Times New Roman"/>
                <a:sym typeface="Times New Roman"/>
              </a:rPr>
              <a:t>However, there is not as profound a sensitivity to skin temperature and therefore the body coat color </a:t>
            </a:r>
            <a:endParaRPr b="1">
              <a:solidFill>
                <a:schemeClr val="dk1"/>
              </a:solidFill>
              <a:latin typeface="Times New Roman"/>
              <a:ea typeface="Times New Roman"/>
              <a:cs typeface="Times New Roman"/>
              <a:sym typeface="Times New Roman"/>
            </a:endParaRPr>
          </a:p>
          <a:p>
            <a:pPr indent="0" lvl="0" marL="0" marR="901700" rtl="0" algn="l">
              <a:lnSpc>
                <a:spcPct val="114000"/>
              </a:lnSpc>
              <a:spcBef>
                <a:spcPts val="600"/>
              </a:spcBef>
              <a:spcAft>
                <a:spcPts val="0"/>
              </a:spcAft>
              <a:buClr>
                <a:schemeClr val="dk1"/>
              </a:buClr>
              <a:buSzPts val="1100"/>
              <a:buFont typeface="Arial"/>
              <a:buNone/>
            </a:pPr>
            <a:r>
              <a:rPr b="1" lang="en">
                <a:solidFill>
                  <a:schemeClr val="dk1"/>
                </a:solidFill>
                <a:latin typeface="Times New Roman"/>
                <a:ea typeface="Times New Roman"/>
                <a:cs typeface="Times New Roman"/>
                <a:sym typeface="Times New Roman"/>
              </a:rPr>
              <a:t>is darker and much closer to that of the points. </a:t>
            </a:r>
            <a:endParaRPr b="1">
              <a:solidFill>
                <a:schemeClr val="dk1"/>
              </a:solidFill>
              <a:latin typeface="Times New Roman"/>
              <a:ea typeface="Times New Roman"/>
              <a:cs typeface="Times New Roman"/>
              <a:sym typeface="Times New Roman"/>
            </a:endParaRPr>
          </a:p>
          <a:p>
            <a:pPr indent="-317500" lvl="0" marL="457200" marR="1219200" rtl="0" algn="l">
              <a:lnSpc>
                <a:spcPct val="114000"/>
              </a:lnSpc>
              <a:spcBef>
                <a:spcPts val="600"/>
              </a:spcBef>
              <a:spcAft>
                <a:spcPts val="0"/>
              </a:spcAft>
              <a:buClr>
                <a:schemeClr val="dk1"/>
              </a:buClr>
              <a:buSzPts val="1400"/>
              <a:buFont typeface="Times New Roman"/>
              <a:buChar char="●"/>
            </a:pPr>
            <a:r>
              <a:rPr b="1" lang="en">
                <a:solidFill>
                  <a:schemeClr val="dk1"/>
                </a:solidFill>
                <a:latin typeface="Times New Roman"/>
                <a:ea typeface="Times New Roman"/>
                <a:cs typeface="Times New Roman"/>
                <a:sym typeface="Times New Roman"/>
              </a:rPr>
              <a:t>An "additive" relationship exists between the cs and cb genes. What this means is</a:t>
            </a:r>
            <a:endParaRPr b="1">
              <a:solidFill>
                <a:schemeClr val="dk1"/>
              </a:solidFill>
              <a:latin typeface="Times New Roman"/>
              <a:ea typeface="Times New Roman"/>
              <a:cs typeface="Times New Roman"/>
              <a:sym typeface="Times New Roman"/>
            </a:endParaRPr>
          </a:p>
          <a:p>
            <a:pPr indent="0" lvl="0" marL="0" marR="1219200" rtl="0" algn="l">
              <a:lnSpc>
                <a:spcPct val="114000"/>
              </a:lnSpc>
              <a:spcBef>
                <a:spcPts val="600"/>
              </a:spcBef>
              <a:spcAft>
                <a:spcPts val="0"/>
              </a:spcAft>
              <a:buNone/>
            </a:pPr>
            <a:r>
              <a:rPr b="1" lang="en">
                <a:solidFill>
                  <a:schemeClr val="dk1"/>
                </a:solidFill>
                <a:latin typeface="Times New Roman"/>
                <a:ea typeface="Times New Roman"/>
                <a:cs typeface="Times New Roman"/>
                <a:sym typeface="Times New Roman"/>
              </a:rPr>
              <a:t> that when an animal is heterozygous for cs and cb (known as mink), </a:t>
            </a:r>
            <a:endParaRPr b="1">
              <a:solidFill>
                <a:schemeClr val="dk1"/>
              </a:solidFill>
              <a:latin typeface="Times New Roman"/>
              <a:ea typeface="Times New Roman"/>
              <a:cs typeface="Times New Roman"/>
              <a:sym typeface="Times New Roman"/>
            </a:endParaRPr>
          </a:p>
          <a:p>
            <a:pPr indent="0" lvl="0" marL="0" marR="1219200" rtl="0" algn="l">
              <a:lnSpc>
                <a:spcPct val="114000"/>
              </a:lnSpc>
              <a:spcBef>
                <a:spcPts val="600"/>
              </a:spcBef>
              <a:spcAft>
                <a:spcPts val="0"/>
              </a:spcAft>
              <a:buClr>
                <a:schemeClr val="dk1"/>
              </a:buClr>
              <a:buSzPts val="1100"/>
              <a:buFont typeface="Arial"/>
              <a:buNone/>
            </a:pPr>
            <a:r>
              <a:rPr b="1" lang="en">
                <a:solidFill>
                  <a:schemeClr val="dk1"/>
                </a:solidFill>
                <a:latin typeface="Times New Roman"/>
                <a:ea typeface="Times New Roman"/>
                <a:cs typeface="Times New Roman"/>
                <a:sym typeface="Times New Roman"/>
              </a:rPr>
              <a:t>the coat color expression is halfway between that of a point (cscs) and a sepia (cbcb).  </a:t>
            </a:r>
            <a:endParaRPr b="1">
              <a:solidFill>
                <a:schemeClr val="dk1"/>
              </a:solidFill>
              <a:latin typeface="Times New Roman"/>
              <a:ea typeface="Times New Roman"/>
              <a:cs typeface="Times New Roman"/>
              <a:sym typeface="Times New Roman"/>
            </a:endParaRPr>
          </a:p>
          <a:p>
            <a:pPr indent="0" lvl="0" marL="0" marR="1219200" rtl="0" algn="l">
              <a:lnSpc>
                <a:spcPct val="114000"/>
              </a:lnSpc>
              <a:spcBef>
                <a:spcPts val="600"/>
              </a:spcBef>
              <a:spcAft>
                <a:spcPts val="600"/>
              </a:spcAft>
              <a:buClr>
                <a:schemeClr val="dk1"/>
              </a:buClr>
              <a:buSzPts val="1100"/>
              <a:buFont typeface="Arial"/>
              <a:buNone/>
            </a:pPr>
            <a:r>
              <a:rPr b="1" lang="en">
                <a:solidFill>
                  <a:schemeClr val="dk1"/>
                </a:solidFill>
                <a:latin typeface="Times New Roman"/>
                <a:ea typeface="Times New Roman"/>
                <a:cs typeface="Times New Roman"/>
                <a:sym typeface="Times New Roman"/>
              </a:rPr>
              <a:t>Technically, Mink and Sepia are pointed cats.</a:t>
            </a:r>
            <a:endParaRPr b="1">
              <a:solidFill>
                <a:schemeClr val="dk1"/>
              </a:solidFill>
              <a:latin typeface="Times New Roman"/>
              <a:ea typeface="Times New Roman"/>
              <a:cs typeface="Times New Roman"/>
              <a:sym typeface="Times New Roman"/>
            </a:endParaRPr>
          </a:p>
        </p:txBody>
      </p:sp>
      <p:pic>
        <p:nvPicPr>
          <p:cNvPr id="382" name="Google Shape;382;p48"/>
          <p:cNvPicPr preferRelativeResize="0"/>
          <p:nvPr/>
        </p:nvPicPr>
        <p:blipFill>
          <a:blip r:embed="rId3">
            <a:alphaModFix/>
          </a:blip>
          <a:stretch>
            <a:fillRect/>
          </a:stretch>
        </p:blipFill>
        <p:spPr>
          <a:xfrm>
            <a:off x="1370850" y="2986350"/>
            <a:ext cx="1570413" cy="2157150"/>
          </a:xfrm>
          <a:prstGeom prst="rect">
            <a:avLst/>
          </a:prstGeom>
          <a:noFill/>
          <a:ln>
            <a:noFill/>
          </a:ln>
        </p:spPr>
      </p:pic>
      <p:pic>
        <p:nvPicPr>
          <p:cNvPr id="383" name="Google Shape;383;p48"/>
          <p:cNvPicPr preferRelativeResize="0"/>
          <p:nvPr/>
        </p:nvPicPr>
        <p:blipFill>
          <a:blip r:embed="rId4">
            <a:alphaModFix/>
          </a:blip>
          <a:stretch>
            <a:fillRect/>
          </a:stretch>
        </p:blipFill>
        <p:spPr>
          <a:xfrm>
            <a:off x="3889888" y="2918676"/>
            <a:ext cx="1816019" cy="2157150"/>
          </a:xfrm>
          <a:prstGeom prst="rect">
            <a:avLst/>
          </a:prstGeom>
          <a:noFill/>
          <a:ln>
            <a:noFill/>
          </a:ln>
        </p:spPr>
      </p:pic>
      <p:pic>
        <p:nvPicPr>
          <p:cNvPr id="384" name="Google Shape;384;p48"/>
          <p:cNvPicPr preferRelativeResize="0"/>
          <p:nvPr/>
        </p:nvPicPr>
        <p:blipFill>
          <a:blip r:embed="rId5">
            <a:alphaModFix/>
          </a:blip>
          <a:stretch>
            <a:fillRect/>
          </a:stretch>
        </p:blipFill>
        <p:spPr>
          <a:xfrm>
            <a:off x="6208153" y="2918675"/>
            <a:ext cx="2554520" cy="2157150"/>
          </a:xfrm>
          <a:prstGeom prst="rect">
            <a:avLst/>
          </a:prstGeom>
          <a:noFill/>
          <a:ln>
            <a:noFill/>
          </a:ln>
        </p:spPr>
      </p:pic>
      <p:sp>
        <p:nvSpPr>
          <p:cNvPr id="385" name="Google Shape;385;p48"/>
          <p:cNvSpPr txBox="1"/>
          <p:nvPr/>
        </p:nvSpPr>
        <p:spPr>
          <a:xfrm>
            <a:off x="5766600" y="135950"/>
            <a:ext cx="3319500" cy="6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C9AF48"/>
                </a:solidFill>
              </a:rPr>
              <a:t>MINK CHERUBIM</a:t>
            </a:r>
            <a:endParaRPr b="1" sz="2200">
              <a:solidFill>
                <a:srgbClr val="C9AF48"/>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49" title="IMG_5537 (2).jpg"/>
          <p:cNvPicPr preferRelativeResize="0"/>
          <p:nvPr/>
        </p:nvPicPr>
        <p:blipFill>
          <a:blip r:embed="rId3">
            <a:alphaModFix/>
          </a:blip>
          <a:stretch>
            <a:fillRect/>
          </a:stretch>
        </p:blipFill>
        <p:spPr>
          <a:xfrm>
            <a:off x="152400" y="152400"/>
            <a:ext cx="1699977" cy="1465874"/>
          </a:xfrm>
          <a:prstGeom prst="rect">
            <a:avLst/>
          </a:prstGeom>
          <a:noFill/>
          <a:ln>
            <a:noFill/>
          </a:ln>
        </p:spPr>
      </p:pic>
      <p:pic>
        <p:nvPicPr>
          <p:cNvPr id="391" name="Google Shape;391;p49" title="IMG_0587.jpg"/>
          <p:cNvPicPr preferRelativeResize="0"/>
          <p:nvPr/>
        </p:nvPicPr>
        <p:blipFill>
          <a:blip r:embed="rId4">
            <a:alphaModFix/>
          </a:blip>
          <a:stretch>
            <a:fillRect/>
          </a:stretch>
        </p:blipFill>
        <p:spPr>
          <a:xfrm>
            <a:off x="2004776" y="152400"/>
            <a:ext cx="1699975" cy="1572477"/>
          </a:xfrm>
          <a:prstGeom prst="rect">
            <a:avLst/>
          </a:prstGeom>
          <a:noFill/>
          <a:ln>
            <a:noFill/>
          </a:ln>
        </p:spPr>
      </p:pic>
      <p:pic>
        <p:nvPicPr>
          <p:cNvPr id="392" name="Google Shape;392;p49" title="IMG_5598.JPG"/>
          <p:cNvPicPr preferRelativeResize="0"/>
          <p:nvPr/>
        </p:nvPicPr>
        <p:blipFill>
          <a:blip r:embed="rId5">
            <a:alphaModFix/>
          </a:blip>
          <a:stretch>
            <a:fillRect/>
          </a:stretch>
        </p:blipFill>
        <p:spPr>
          <a:xfrm>
            <a:off x="3857150" y="152400"/>
            <a:ext cx="2293101" cy="2574899"/>
          </a:xfrm>
          <a:prstGeom prst="rect">
            <a:avLst/>
          </a:prstGeom>
          <a:noFill/>
          <a:ln>
            <a:noFill/>
          </a:ln>
        </p:spPr>
      </p:pic>
      <p:sp>
        <p:nvSpPr>
          <p:cNvPr id="393" name="Google Shape;393;p49"/>
          <p:cNvSpPr txBox="1"/>
          <p:nvPr/>
        </p:nvSpPr>
        <p:spPr>
          <a:xfrm>
            <a:off x="7295725" y="4941550"/>
            <a:ext cx="1861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394" name="Google Shape;394;p49" title="IMG_5548 (1).JPG"/>
          <p:cNvPicPr preferRelativeResize="0"/>
          <p:nvPr/>
        </p:nvPicPr>
        <p:blipFill>
          <a:blip r:embed="rId6">
            <a:alphaModFix/>
          </a:blip>
          <a:stretch>
            <a:fillRect/>
          </a:stretch>
        </p:blipFill>
        <p:spPr>
          <a:xfrm>
            <a:off x="6241050" y="152400"/>
            <a:ext cx="2750550" cy="1723208"/>
          </a:xfrm>
          <a:prstGeom prst="rect">
            <a:avLst/>
          </a:prstGeom>
          <a:noFill/>
          <a:ln>
            <a:noFill/>
          </a:ln>
        </p:spPr>
      </p:pic>
      <p:pic>
        <p:nvPicPr>
          <p:cNvPr id="395" name="Google Shape;395;p49" title="IMG_5108 (1).JPG"/>
          <p:cNvPicPr preferRelativeResize="0"/>
          <p:nvPr/>
        </p:nvPicPr>
        <p:blipFill>
          <a:blip r:embed="rId7">
            <a:alphaModFix/>
          </a:blip>
          <a:stretch>
            <a:fillRect/>
          </a:stretch>
        </p:blipFill>
        <p:spPr>
          <a:xfrm>
            <a:off x="152400" y="1877277"/>
            <a:ext cx="2405308" cy="3113825"/>
          </a:xfrm>
          <a:prstGeom prst="rect">
            <a:avLst/>
          </a:prstGeom>
          <a:noFill/>
          <a:ln>
            <a:noFill/>
          </a:ln>
        </p:spPr>
      </p:pic>
      <p:pic>
        <p:nvPicPr>
          <p:cNvPr id="396" name="Google Shape;396;p49"/>
          <p:cNvPicPr preferRelativeResize="0"/>
          <p:nvPr/>
        </p:nvPicPr>
        <p:blipFill>
          <a:blip r:embed="rId8">
            <a:alphaModFix/>
          </a:blip>
          <a:stretch>
            <a:fillRect/>
          </a:stretch>
        </p:blipFill>
        <p:spPr>
          <a:xfrm>
            <a:off x="6241050" y="2028008"/>
            <a:ext cx="2681424" cy="2761142"/>
          </a:xfrm>
          <a:prstGeom prst="rect">
            <a:avLst/>
          </a:prstGeom>
          <a:noFill/>
          <a:ln>
            <a:noFill/>
          </a:ln>
        </p:spPr>
      </p:pic>
      <p:pic>
        <p:nvPicPr>
          <p:cNvPr id="397" name="Google Shape;397;p49" title="IMG_5535 (1).JPG"/>
          <p:cNvPicPr preferRelativeResize="0"/>
          <p:nvPr/>
        </p:nvPicPr>
        <p:blipFill>
          <a:blip r:embed="rId9">
            <a:alphaModFix/>
          </a:blip>
          <a:stretch>
            <a:fillRect/>
          </a:stretch>
        </p:blipFill>
        <p:spPr>
          <a:xfrm>
            <a:off x="2710104" y="3742175"/>
            <a:ext cx="1290000" cy="1248924"/>
          </a:xfrm>
          <a:prstGeom prst="rect">
            <a:avLst/>
          </a:prstGeom>
          <a:noFill/>
          <a:ln>
            <a:noFill/>
          </a:ln>
        </p:spPr>
      </p:pic>
      <p:pic>
        <p:nvPicPr>
          <p:cNvPr id="398" name="Google Shape;398;p49"/>
          <p:cNvPicPr preferRelativeResize="0"/>
          <p:nvPr/>
        </p:nvPicPr>
        <p:blipFill>
          <a:blip r:embed="rId10">
            <a:alphaModFix/>
          </a:blip>
          <a:stretch>
            <a:fillRect/>
          </a:stretch>
        </p:blipFill>
        <p:spPr>
          <a:xfrm>
            <a:off x="4059900" y="2810525"/>
            <a:ext cx="2028750" cy="1946495"/>
          </a:xfrm>
          <a:prstGeom prst="rect">
            <a:avLst/>
          </a:prstGeom>
          <a:noFill/>
          <a:ln>
            <a:noFill/>
          </a:ln>
        </p:spPr>
      </p:pic>
      <p:pic>
        <p:nvPicPr>
          <p:cNvPr id="399" name="Google Shape;399;p49" title="IMG_5532 (1).jpg"/>
          <p:cNvPicPr preferRelativeResize="0"/>
          <p:nvPr/>
        </p:nvPicPr>
        <p:blipFill>
          <a:blip r:embed="rId11">
            <a:alphaModFix/>
          </a:blip>
          <a:stretch>
            <a:fillRect/>
          </a:stretch>
        </p:blipFill>
        <p:spPr>
          <a:xfrm>
            <a:off x="2297675" y="1826225"/>
            <a:ext cx="1617849" cy="181460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0"/>
          <p:cNvSpPr txBox="1"/>
          <p:nvPr/>
        </p:nvSpPr>
        <p:spPr>
          <a:xfrm>
            <a:off x="608275" y="500925"/>
            <a:ext cx="7639200" cy="1811400"/>
          </a:xfrm>
          <a:prstGeom prst="rect">
            <a:avLst/>
          </a:prstGeom>
          <a:noFill/>
          <a:ln>
            <a:noFill/>
          </a:ln>
        </p:spPr>
        <p:txBody>
          <a:bodyPr anchorCtr="0" anchor="t" bIns="91425" lIns="91425" spcFirstLastPara="1" rIns="91425" wrap="square" tIns="91425">
            <a:noAutofit/>
          </a:bodyPr>
          <a:lstStyle/>
          <a:p>
            <a:pPr indent="-317500" lvl="0" marL="457200" marR="647700" rtl="0" algn="l">
              <a:lnSpc>
                <a:spcPct val="114000"/>
              </a:lnSpc>
              <a:spcBef>
                <a:spcPts val="0"/>
              </a:spcBef>
              <a:spcAft>
                <a:spcPts val="0"/>
              </a:spcAft>
              <a:buClr>
                <a:schemeClr val="dk1"/>
              </a:buClr>
              <a:buSzPts val="1400"/>
              <a:buFont typeface="Times New Roman"/>
              <a:buChar char="●"/>
            </a:pPr>
            <a:r>
              <a:rPr b="1" lang="en" sz="1100">
                <a:solidFill>
                  <a:schemeClr val="dk1"/>
                </a:solidFill>
                <a:latin typeface="Times New Roman"/>
                <a:ea typeface="Times New Roman"/>
                <a:cs typeface="Times New Roman"/>
                <a:sym typeface="Times New Roman"/>
              </a:rPr>
              <a:t> </a:t>
            </a:r>
            <a:r>
              <a:rPr b="1" lang="en">
                <a:solidFill>
                  <a:schemeClr val="dk1"/>
                </a:solidFill>
                <a:latin typeface="Times New Roman"/>
                <a:ea typeface="Times New Roman"/>
                <a:cs typeface="Times New Roman"/>
                <a:sym typeface="Times New Roman"/>
              </a:rPr>
              <a:t>Also carried on the C locus, is the gene for the sepia pattern. This is</a:t>
            </a:r>
            <a:endParaRPr b="1">
              <a:solidFill>
                <a:schemeClr val="dk1"/>
              </a:solidFill>
              <a:latin typeface="Times New Roman"/>
              <a:ea typeface="Times New Roman"/>
              <a:cs typeface="Times New Roman"/>
              <a:sym typeface="Times New Roman"/>
            </a:endParaRPr>
          </a:p>
          <a:p>
            <a:pPr indent="0" lvl="0" marL="0" marR="965200" rtl="0" algn="l">
              <a:lnSpc>
                <a:spcPct val="114000"/>
              </a:lnSpc>
              <a:spcBef>
                <a:spcPts val="0"/>
              </a:spcBef>
              <a:spcAft>
                <a:spcPts val="0"/>
              </a:spcAft>
              <a:buClr>
                <a:schemeClr val="dk1"/>
              </a:buClr>
              <a:buSzPts val="1100"/>
              <a:buFont typeface="Arial"/>
              <a:buNone/>
            </a:pPr>
            <a:r>
              <a:rPr b="1" lang="en">
                <a:solidFill>
                  <a:schemeClr val="dk1"/>
                </a:solidFill>
                <a:latin typeface="Times New Roman"/>
                <a:ea typeface="Times New Roman"/>
                <a:cs typeface="Times New Roman"/>
                <a:sym typeface="Times New Roman"/>
              </a:rPr>
              <a:t>the darkest of all of the pigment restricting patterns, and pigment is</a:t>
            </a:r>
            <a:endParaRPr b="1">
              <a:solidFill>
                <a:schemeClr val="dk1"/>
              </a:solidFill>
              <a:latin typeface="Times New Roman"/>
              <a:ea typeface="Times New Roman"/>
              <a:cs typeface="Times New Roman"/>
              <a:sym typeface="Times New Roman"/>
            </a:endParaRPr>
          </a:p>
          <a:p>
            <a:pPr indent="0" lvl="0" marL="0" marR="1282700" rtl="0" algn="l">
              <a:lnSpc>
                <a:spcPct val="114000"/>
              </a:lnSpc>
              <a:spcBef>
                <a:spcPts val="0"/>
              </a:spcBef>
              <a:spcAft>
                <a:spcPts val="0"/>
              </a:spcAft>
              <a:buClr>
                <a:schemeClr val="dk1"/>
              </a:buClr>
              <a:buSzPts val="1100"/>
              <a:buFont typeface="Arial"/>
              <a:buNone/>
            </a:pPr>
            <a:r>
              <a:rPr b="1" lang="en">
                <a:solidFill>
                  <a:schemeClr val="dk1"/>
                </a:solidFill>
                <a:latin typeface="Times New Roman"/>
                <a:ea typeface="Times New Roman"/>
                <a:cs typeface="Times New Roman"/>
                <a:sym typeface="Times New Roman"/>
              </a:rPr>
              <a:t>only paled at the warmest point in the body--the abdomen. This</a:t>
            </a:r>
            <a:endParaRPr b="1">
              <a:solidFill>
                <a:schemeClr val="dk1"/>
              </a:solidFill>
              <a:latin typeface="Times New Roman"/>
              <a:ea typeface="Times New Roman"/>
              <a:cs typeface="Times New Roman"/>
              <a:sym typeface="Times New Roman"/>
            </a:endParaRPr>
          </a:p>
          <a:p>
            <a:pPr indent="0" lvl="0" marL="0" marR="3302000" rtl="0" algn="l">
              <a:lnSpc>
                <a:spcPct val="114000"/>
              </a:lnSpc>
              <a:spcBef>
                <a:spcPts val="0"/>
              </a:spcBef>
              <a:spcAft>
                <a:spcPts val="0"/>
              </a:spcAft>
              <a:buNone/>
            </a:pPr>
            <a:r>
              <a:rPr b="1" lang="en">
                <a:solidFill>
                  <a:schemeClr val="dk1"/>
                </a:solidFill>
                <a:latin typeface="Times New Roman"/>
                <a:ea typeface="Times New Roman"/>
                <a:cs typeface="Times New Roman"/>
                <a:sym typeface="Times New Roman"/>
              </a:rPr>
              <a:t>pattern's gene is represented by cb.</a:t>
            </a:r>
            <a:endParaRPr b="1">
              <a:solidFill>
                <a:schemeClr val="dk1"/>
              </a:solidFill>
              <a:latin typeface="Times New Roman"/>
              <a:ea typeface="Times New Roman"/>
              <a:cs typeface="Times New Roman"/>
              <a:sym typeface="Times New Roman"/>
            </a:endParaRPr>
          </a:p>
          <a:p>
            <a:pPr indent="0" lvl="0" marL="0" marR="863600" rtl="0" algn="l">
              <a:lnSpc>
                <a:spcPct val="114000"/>
              </a:lnSpc>
              <a:spcBef>
                <a:spcPts val="0"/>
              </a:spcBef>
              <a:spcAft>
                <a:spcPts val="0"/>
              </a:spcAft>
              <a:buNone/>
            </a:pPr>
            <a:r>
              <a:t/>
            </a:r>
            <a:endParaRPr b="1">
              <a:solidFill>
                <a:schemeClr val="dk1"/>
              </a:solidFill>
              <a:latin typeface="Times New Roman"/>
              <a:ea typeface="Times New Roman"/>
              <a:cs typeface="Times New Roman"/>
              <a:sym typeface="Times New Roman"/>
            </a:endParaRPr>
          </a:p>
          <a:p>
            <a:pPr indent="-317500" lvl="0" marL="457200" marR="863600" rtl="0" algn="l">
              <a:lnSpc>
                <a:spcPct val="114000"/>
              </a:lnSpc>
              <a:spcBef>
                <a:spcPts val="0"/>
              </a:spcBef>
              <a:spcAft>
                <a:spcPts val="0"/>
              </a:spcAft>
              <a:buClr>
                <a:schemeClr val="dk1"/>
              </a:buClr>
              <a:buSzPts val="1400"/>
              <a:buFont typeface="Times New Roman"/>
              <a:buChar char="●"/>
            </a:pPr>
            <a:r>
              <a:rPr b="1" lang="en">
                <a:solidFill>
                  <a:schemeClr val="dk1"/>
                </a:solidFill>
                <a:latin typeface="Times New Roman"/>
                <a:ea typeface="Times New Roman"/>
                <a:cs typeface="Times New Roman"/>
                <a:sym typeface="Times New Roman"/>
              </a:rPr>
              <a:t>The Burmese phenotype results from reduced pigment production</a:t>
            </a:r>
            <a:endParaRPr b="1">
              <a:solidFill>
                <a:schemeClr val="dk1"/>
              </a:solidFill>
              <a:latin typeface="Times New Roman"/>
              <a:ea typeface="Times New Roman"/>
              <a:cs typeface="Times New Roman"/>
              <a:sym typeface="Times New Roman"/>
            </a:endParaRPr>
          </a:p>
          <a:p>
            <a:pPr indent="0" lvl="0" marL="0" marR="1054100" rtl="0" algn="l">
              <a:lnSpc>
                <a:spcPct val="114000"/>
              </a:lnSpc>
              <a:spcBef>
                <a:spcPts val="0"/>
              </a:spcBef>
              <a:spcAft>
                <a:spcPts val="0"/>
              </a:spcAft>
              <a:buNone/>
            </a:pPr>
            <a:r>
              <a:rPr b="1" lang="en">
                <a:solidFill>
                  <a:schemeClr val="dk1"/>
                </a:solidFill>
                <a:latin typeface="Times New Roman"/>
                <a:ea typeface="Times New Roman"/>
                <a:cs typeface="Times New Roman"/>
                <a:sym typeface="Times New Roman"/>
              </a:rPr>
              <a:t>changing black pigment to sepia and orange to yellow. The Burmese</a:t>
            </a:r>
            <a:endParaRPr b="1">
              <a:solidFill>
                <a:schemeClr val="dk1"/>
              </a:solidFill>
              <a:latin typeface="Times New Roman"/>
              <a:ea typeface="Times New Roman"/>
              <a:cs typeface="Times New Roman"/>
              <a:sym typeface="Times New Roman"/>
            </a:endParaRPr>
          </a:p>
          <a:p>
            <a:pPr indent="0" lvl="0" marL="0" marR="1320800" rtl="0" algn="l">
              <a:lnSpc>
                <a:spcPct val="114000"/>
              </a:lnSpc>
              <a:spcBef>
                <a:spcPts val="0"/>
              </a:spcBef>
              <a:spcAft>
                <a:spcPts val="0"/>
              </a:spcAft>
              <a:buNone/>
            </a:pPr>
            <a:r>
              <a:rPr b="1" lang="en">
                <a:solidFill>
                  <a:schemeClr val="dk1"/>
                </a:solidFill>
                <a:latin typeface="Times New Roman"/>
                <a:ea typeface="Times New Roman"/>
                <a:cs typeface="Times New Roman"/>
                <a:sym typeface="Times New Roman"/>
              </a:rPr>
              <a:t>points are darker than the body.</a:t>
            </a:r>
            <a:endParaRPr b="1">
              <a:solidFill>
                <a:schemeClr val="dk1"/>
              </a:solidFill>
              <a:latin typeface="Times New Roman"/>
              <a:ea typeface="Times New Roman"/>
              <a:cs typeface="Times New Roman"/>
              <a:sym typeface="Times New Roman"/>
            </a:endParaRPr>
          </a:p>
          <a:p>
            <a:pPr indent="0" lvl="0" marL="0" marR="3302000" rtl="0" algn="l">
              <a:lnSpc>
                <a:spcPct val="114000"/>
              </a:lnSpc>
              <a:spcBef>
                <a:spcPts val="0"/>
              </a:spcBef>
              <a:spcAft>
                <a:spcPts val="0"/>
              </a:spcAft>
              <a:buClr>
                <a:schemeClr val="dk1"/>
              </a:buClr>
              <a:buSzPts val="1100"/>
              <a:buFont typeface="Arial"/>
              <a:buNone/>
            </a:pPr>
            <a:r>
              <a:t/>
            </a:r>
            <a:endParaRPr b="1" sz="1100">
              <a:solidFill>
                <a:schemeClr val="dk1"/>
              </a:solidFill>
              <a:latin typeface="Times New Roman"/>
              <a:ea typeface="Times New Roman"/>
              <a:cs typeface="Times New Roman"/>
              <a:sym typeface="Times New Roman"/>
            </a:endParaRPr>
          </a:p>
        </p:txBody>
      </p:sp>
      <p:pic>
        <p:nvPicPr>
          <p:cNvPr id="405" name="Google Shape;405;p50"/>
          <p:cNvPicPr preferRelativeResize="0"/>
          <p:nvPr/>
        </p:nvPicPr>
        <p:blipFill>
          <a:blip r:embed="rId3">
            <a:alphaModFix/>
          </a:blip>
          <a:stretch>
            <a:fillRect/>
          </a:stretch>
        </p:blipFill>
        <p:spPr>
          <a:xfrm>
            <a:off x="957450" y="2947775"/>
            <a:ext cx="2562225" cy="2038350"/>
          </a:xfrm>
          <a:prstGeom prst="rect">
            <a:avLst/>
          </a:prstGeom>
          <a:noFill/>
          <a:ln>
            <a:noFill/>
          </a:ln>
        </p:spPr>
      </p:pic>
      <p:pic>
        <p:nvPicPr>
          <p:cNvPr id="406" name="Google Shape;406;p50"/>
          <p:cNvPicPr preferRelativeResize="0"/>
          <p:nvPr/>
        </p:nvPicPr>
        <p:blipFill>
          <a:blip r:embed="rId4">
            <a:alphaModFix/>
          </a:blip>
          <a:stretch>
            <a:fillRect/>
          </a:stretch>
        </p:blipFill>
        <p:spPr>
          <a:xfrm>
            <a:off x="4269050" y="2655588"/>
            <a:ext cx="1900800" cy="2398625"/>
          </a:xfrm>
          <a:prstGeom prst="rect">
            <a:avLst/>
          </a:prstGeom>
          <a:noFill/>
          <a:ln>
            <a:noFill/>
          </a:ln>
        </p:spPr>
      </p:pic>
      <p:pic>
        <p:nvPicPr>
          <p:cNvPr id="407" name="Google Shape;407;p50"/>
          <p:cNvPicPr preferRelativeResize="0"/>
          <p:nvPr/>
        </p:nvPicPr>
        <p:blipFill>
          <a:blip r:embed="rId5">
            <a:alphaModFix/>
          </a:blip>
          <a:stretch>
            <a:fillRect/>
          </a:stretch>
        </p:blipFill>
        <p:spPr>
          <a:xfrm>
            <a:off x="6324600" y="2491575"/>
            <a:ext cx="2738053" cy="2398625"/>
          </a:xfrm>
          <a:prstGeom prst="rect">
            <a:avLst/>
          </a:prstGeom>
          <a:noFill/>
          <a:ln>
            <a:noFill/>
          </a:ln>
        </p:spPr>
      </p:pic>
      <p:sp>
        <p:nvSpPr>
          <p:cNvPr id="408" name="Google Shape;408;p50"/>
          <p:cNvSpPr txBox="1"/>
          <p:nvPr/>
        </p:nvSpPr>
        <p:spPr>
          <a:xfrm>
            <a:off x="2773025" y="89450"/>
            <a:ext cx="34530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C9AF48"/>
                </a:solidFill>
                <a:latin typeface="Times New Roman"/>
                <a:ea typeface="Times New Roman"/>
                <a:cs typeface="Times New Roman"/>
                <a:sym typeface="Times New Roman"/>
              </a:rPr>
              <a:t>SEPIA CHERUBIM</a:t>
            </a:r>
            <a:endParaRPr b="1" sz="2200">
              <a:solidFill>
                <a:srgbClr val="C9AF48"/>
              </a:solidFill>
              <a:latin typeface="Times New Roman"/>
              <a:ea typeface="Times New Roman"/>
              <a:cs typeface="Times New Roman"/>
              <a:sym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51"/>
          <p:cNvPicPr preferRelativeResize="0"/>
          <p:nvPr/>
        </p:nvPicPr>
        <p:blipFill>
          <a:blip r:embed="rId3">
            <a:alphaModFix/>
          </a:blip>
          <a:stretch>
            <a:fillRect/>
          </a:stretch>
        </p:blipFill>
        <p:spPr>
          <a:xfrm>
            <a:off x="152400" y="152400"/>
            <a:ext cx="3069050" cy="2674850"/>
          </a:xfrm>
          <a:prstGeom prst="rect">
            <a:avLst/>
          </a:prstGeom>
          <a:noFill/>
          <a:ln>
            <a:noFill/>
          </a:ln>
        </p:spPr>
      </p:pic>
      <p:pic>
        <p:nvPicPr>
          <p:cNvPr id="414" name="Google Shape;414;p51" title="IMG_5564.jpg"/>
          <p:cNvPicPr preferRelativeResize="0"/>
          <p:nvPr/>
        </p:nvPicPr>
        <p:blipFill>
          <a:blip r:embed="rId4">
            <a:alphaModFix/>
          </a:blip>
          <a:stretch>
            <a:fillRect/>
          </a:stretch>
        </p:blipFill>
        <p:spPr>
          <a:xfrm>
            <a:off x="3275625" y="97113"/>
            <a:ext cx="2766850" cy="2745401"/>
          </a:xfrm>
          <a:prstGeom prst="rect">
            <a:avLst/>
          </a:prstGeom>
          <a:noFill/>
          <a:ln>
            <a:noFill/>
          </a:ln>
        </p:spPr>
      </p:pic>
      <p:pic>
        <p:nvPicPr>
          <p:cNvPr id="415" name="Google Shape;415;p51" title="IMG_5594.jpg"/>
          <p:cNvPicPr preferRelativeResize="0"/>
          <p:nvPr/>
        </p:nvPicPr>
        <p:blipFill>
          <a:blip r:embed="rId5">
            <a:alphaModFix/>
          </a:blip>
          <a:stretch>
            <a:fillRect/>
          </a:stretch>
        </p:blipFill>
        <p:spPr>
          <a:xfrm>
            <a:off x="2432900" y="2865852"/>
            <a:ext cx="2338999" cy="2213826"/>
          </a:xfrm>
          <a:prstGeom prst="rect">
            <a:avLst/>
          </a:prstGeom>
          <a:noFill/>
          <a:ln>
            <a:noFill/>
          </a:ln>
        </p:spPr>
      </p:pic>
      <p:pic>
        <p:nvPicPr>
          <p:cNvPr id="416" name="Google Shape;416;p51"/>
          <p:cNvPicPr preferRelativeResize="0"/>
          <p:nvPr/>
        </p:nvPicPr>
        <p:blipFill>
          <a:blip r:embed="rId6">
            <a:alphaModFix/>
          </a:blip>
          <a:stretch>
            <a:fillRect/>
          </a:stretch>
        </p:blipFill>
        <p:spPr>
          <a:xfrm>
            <a:off x="52450" y="2827250"/>
            <a:ext cx="2061275" cy="2291025"/>
          </a:xfrm>
          <a:prstGeom prst="rect">
            <a:avLst/>
          </a:prstGeom>
          <a:noFill/>
          <a:ln>
            <a:noFill/>
          </a:ln>
        </p:spPr>
      </p:pic>
      <p:pic>
        <p:nvPicPr>
          <p:cNvPr id="417" name="Google Shape;417;p51" title="IMG_5534.jpg"/>
          <p:cNvPicPr preferRelativeResize="0"/>
          <p:nvPr/>
        </p:nvPicPr>
        <p:blipFill>
          <a:blip r:embed="rId7">
            <a:alphaModFix/>
          </a:blip>
          <a:stretch>
            <a:fillRect/>
          </a:stretch>
        </p:blipFill>
        <p:spPr>
          <a:xfrm>
            <a:off x="6551275" y="4975"/>
            <a:ext cx="2061275" cy="2929675"/>
          </a:xfrm>
          <a:prstGeom prst="rect">
            <a:avLst/>
          </a:prstGeom>
          <a:noFill/>
          <a:ln>
            <a:noFill/>
          </a:ln>
        </p:spPr>
      </p:pic>
      <p:pic>
        <p:nvPicPr>
          <p:cNvPr id="418" name="Google Shape;418;p51" title="IMG_6136.jpg"/>
          <p:cNvPicPr preferRelativeResize="0"/>
          <p:nvPr/>
        </p:nvPicPr>
        <p:blipFill>
          <a:blip r:embed="rId8">
            <a:alphaModFix/>
          </a:blip>
          <a:stretch>
            <a:fillRect/>
          </a:stretch>
        </p:blipFill>
        <p:spPr>
          <a:xfrm>
            <a:off x="4973363" y="2571750"/>
            <a:ext cx="1470474" cy="2571750"/>
          </a:xfrm>
          <a:prstGeom prst="rect">
            <a:avLst/>
          </a:prstGeom>
          <a:noFill/>
          <a:ln>
            <a:noFill/>
          </a:ln>
        </p:spPr>
      </p:pic>
      <p:pic>
        <p:nvPicPr>
          <p:cNvPr id="419" name="Google Shape;419;p51"/>
          <p:cNvPicPr preferRelativeResize="0"/>
          <p:nvPr/>
        </p:nvPicPr>
        <p:blipFill>
          <a:blip r:embed="rId9">
            <a:alphaModFix/>
          </a:blip>
          <a:stretch>
            <a:fillRect/>
          </a:stretch>
        </p:blipFill>
        <p:spPr>
          <a:xfrm>
            <a:off x="6645299" y="2934650"/>
            <a:ext cx="1873238" cy="22138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45925" y="0"/>
            <a:ext cx="1923000" cy="496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Times New Roman"/>
                <a:ea typeface="Times New Roman"/>
                <a:cs typeface="Times New Roman"/>
                <a:sym typeface="Times New Roman"/>
              </a:rPr>
              <a:t>HISTORY:</a:t>
            </a:r>
            <a:endParaRPr b="1">
              <a:latin typeface="Times New Roman"/>
              <a:ea typeface="Times New Roman"/>
              <a:cs typeface="Times New Roman"/>
              <a:sym typeface="Times New Roman"/>
            </a:endParaRPr>
          </a:p>
        </p:txBody>
      </p:sp>
      <p:sp>
        <p:nvSpPr>
          <p:cNvPr id="79" name="Google Shape;79;p16"/>
          <p:cNvSpPr txBox="1"/>
          <p:nvPr>
            <p:ph idx="1" type="body"/>
          </p:nvPr>
        </p:nvSpPr>
        <p:spPr>
          <a:xfrm>
            <a:off x="45925" y="496200"/>
            <a:ext cx="9003900" cy="44109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SzPts val="440"/>
              <a:buNone/>
            </a:pPr>
            <a:r>
              <a:rPr b="1" lang="en" sz="1320">
                <a:solidFill>
                  <a:schemeClr val="dk1"/>
                </a:solidFill>
                <a:latin typeface="Times New Roman"/>
                <a:ea typeface="Times New Roman"/>
                <a:cs typeface="Times New Roman"/>
                <a:sym typeface="Times New Roman"/>
              </a:rPr>
              <a:t>For 100% Original Ragdolls, based upon this information, the following is true as per the VdOR Database:</a:t>
            </a:r>
            <a:endParaRPr b="1" sz="132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0"/>
              </a:spcAft>
              <a:buSzPts val="440"/>
              <a:buNone/>
            </a:pPr>
            <a:r>
              <a:rPr b="1" lang="en" sz="1320">
                <a:solidFill>
                  <a:schemeClr val="dk1"/>
                </a:solidFill>
                <a:latin typeface="Times New Roman"/>
                <a:ea typeface="Times New Roman"/>
                <a:cs typeface="Times New Roman"/>
                <a:sym typeface="Times New Roman"/>
              </a:rPr>
              <a:t>“100% Original Ragdoll lines traceable to Ann Baker’s 3 Original ancestral cats:  Josephine (Mother [Dam]of all Ragdolls), Blackie (Burmese [Dam] in Dayton Genetics Card), and Beauty (Birman [Sire] In Dayton Genetics Card).”</a:t>
            </a:r>
            <a:endParaRPr b="1" sz="132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0"/>
              </a:spcAft>
              <a:buSzPts val="440"/>
              <a:buNone/>
            </a:pPr>
            <a:r>
              <a:rPr b="1" lang="en" sz="1320">
                <a:solidFill>
                  <a:schemeClr val="dk1"/>
                </a:solidFill>
                <a:latin typeface="Times New Roman"/>
                <a:ea typeface="Times New Roman"/>
                <a:cs typeface="Times New Roman"/>
                <a:sym typeface="Times New Roman"/>
              </a:rPr>
              <a:t>JOSEPHINE was a solid carrying the pointed gene.</a:t>
            </a:r>
            <a:endParaRPr b="1" sz="132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0"/>
              </a:spcAft>
              <a:buSzPts val="440"/>
              <a:buNone/>
            </a:pPr>
            <a:r>
              <a:rPr b="1" lang="en" sz="1320">
                <a:solidFill>
                  <a:schemeClr val="dk1"/>
                </a:solidFill>
                <a:latin typeface="Times New Roman"/>
                <a:ea typeface="Times New Roman"/>
                <a:cs typeface="Times New Roman"/>
                <a:sym typeface="Times New Roman"/>
              </a:rPr>
              <a:t>BURMESE (called Blackie in some databases) was a Mink female.</a:t>
            </a:r>
            <a:endParaRPr b="1" sz="132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0"/>
              </a:spcAft>
              <a:buSzPts val="440"/>
              <a:buNone/>
            </a:pPr>
            <a:r>
              <a:rPr b="1" lang="en" sz="1320">
                <a:solidFill>
                  <a:schemeClr val="dk1"/>
                </a:solidFill>
                <a:latin typeface="Times New Roman"/>
                <a:ea typeface="Times New Roman"/>
                <a:cs typeface="Times New Roman"/>
                <a:sym typeface="Times New Roman"/>
              </a:rPr>
              <a:t>BIRMAN ( called Beauty in some databases) could have been either MINK or a pointed male.</a:t>
            </a:r>
            <a:endParaRPr b="1" sz="132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0"/>
              </a:spcAft>
              <a:buSzPts val="440"/>
              <a:buNone/>
            </a:pPr>
            <a:r>
              <a:rPr b="1" lang="en" sz="1320">
                <a:solidFill>
                  <a:schemeClr val="dk1"/>
                </a:solidFill>
                <a:latin typeface="Times New Roman"/>
                <a:ea typeface="Times New Roman"/>
                <a:cs typeface="Times New Roman"/>
                <a:sym typeface="Times New Roman"/>
              </a:rPr>
              <a:t>If all three ancestral cats are truly of unknown parentage, then the three Original ancestral cats were solid, mink, and EITHER a pointed or a mink.</a:t>
            </a:r>
            <a:endParaRPr b="1" sz="132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0"/>
              </a:spcAft>
              <a:buSzPts val="440"/>
              <a:buNone/>
            </a:pPr>
            <a:r>
              <a:t/>
            </a:r>
            <a:endParaRPr b="1" sz="132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0"/>
              </a:spcAft>
              <a:buSzPts val="440"/>
              <a:buNone/>
            </a:pPr>
            <a:r>
              <a:rPr lang="en" sz="1320">
                <a:solidFill>
                  <a:schemeClr val="dk1"/>
                </a:solidFill>
                <a:latin typeface="Times New Roman"/>
                <a:ea typeface="Times New Roman"/>
                <a:cs typeface="Times New Roman"/>
                <a:sym typeface="Times New Roman"/>
              </a:rPr>
              <a:t>Based upon genetics alone, Daddy Warbucks could have been a blue eyed chocolate mink; likewise, for Buckwheat, the daughter of the dam, Burmese (Blackie). Baker’s Light/Dark line theory was based upon appearance and temperament. The ideal Ragdoll, according to Baker, was a combination of the two lines to maintain balance in type. In addition to this, it can be surmised that Baker knew exactly what she was doing in creating a dark line and a light line: minks on the dark line were intentional by breeding the cats, Burmese x Daddy Warbucks. Chocolate and Lilac minks appear white at birth; Blue eyed Chocolate and Lilac Minks look like pointed Seal and Blue adults. Baker worked closely with Blue Mountain and (intentionally or not based upon genetics) kept  those mink and pointed genes going through that Cattery that remained loyal to Baker, along with the catteries of Purple Heather, Vistin, JD’s, Rway, and Monty. </a:t>
            </a:r>
            <a:endParaRPr sz="132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1200"/>
              </a:spcAft>
              <a:buSzPts val="440"/>
              <a:buNone/>
            </a:pPr>
            <a:r>
              <a:rPr lang="en" sz="1320">
                <a:solidFill>
                  <a:schemeClr val="dk1"/>
                </a:solidFill>
                <a:latin typeface="Times New Roman"/>
                <a:ea typeface="Times New Roman"/>
                <a:cs typeface="Times New Roman"/>
                <a:sym typeface="Times New Roman"/>
              </a:rPr>
              <a:t> </a:t>
            </a:r>
            <a:endParaRPr sz="1320">
              <a:solidFill>
                <a:schemeClr val="dk1"/>
              </a:solidFill>
              <a:latin typeface="Times New Roman"/>
              <a:ea typeface="Times New Roman"/>
              <a:cs typeface="Times New Roman"/>
              <a:sym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2"/>
          <p:cNvSpPr txBox="1"/>
          <p:nvPr/>
        </p:nvSpPr>
        <p:spPr>
          <a:xfrm>
            <a:off x="644050" y="536725"/>
            <a:ext cx="7934400" cy="2898300"/>
          </a:xfrm>
          <a:prstGeom prst="rect">
            <a:avLst/>
          </a:prstGeom>
          <a:noFill/>
          <a:ln>
            <a:noFill/>
          </a:ln>
        </p:spPr>
        <p:txBody>
          <a:bodyPr anchorCtr="0" anchor="t" bIns="91425" lIns="91425" spcFirstLastPara="1" rIns="91425" wrap="square" tIns="91425">
            <a:noAutofit/>
          </a:bodyPr>
          <a:lstStyle/>
          <a:p>
            <a:pPr indent="-317500" lvl="0" marL="457200" marR="1219200" rtl="0" algn="l">
              <a:lnSpc>
                <a:spcPct val="200000"/>
              </a:lnSpc>
              <a:spcBef>
                <a:spcPts val="0"/>
              </a:spcBef>
              <a:spcAft>
                <a:spcPts val="0"/>
              </a:spcAft>
              <a:buClr>
                <a:schemeClr val="dk1"/>
              </a:buClr>
              <a:buSzPts val="1400"/>
              <a:buFont typeface="Times New Roman"/>
              <a:buChar char="●"/>
            </a:pPr>
            <a:r>
              <a:rPr b="1" lang="en">
                <a:solidFill>
                  <a:schemeClr val="dk1"/>
                </a:solidFill>
                <a:latin typeface="Times New Roman"/>
                <a:ea typeface="Times New Roman"/>
                <a:cs typeface="Times New Roman"/>
                <a:sym typeface="Times New Roman"/>
              </a:rPr>
              <a:t>A solid Ragdoll carries one of 3 genes for full color:</a:t>
            </a:r>
            <a:endParaRPr b="1">
              <a:solidFill>
                <a:schemeClr val="dk1"/>
              </a:solidFill>
              <a:latin typeface="Times New Roman"/>
              <a:ea typeface="Times New Roman"/>
              <a:cs typeface="Times New Roman"/>
              <a:sym typeface="Times New Roman"/>
            </a:endParaRPr>
          </a:p>
          <a:p>
            <a:pPr indent="-323850" lvl="0" marL="457200" marR="1219200" rtl="0" algn="l">
              <a:lnSpc>
                <a:spcPct val="114000"/>
              </a:lnSpc>
              <a:spcBef>
                <a:spcPts val="0"/>
              </a:spcBef>
              <a:spcAft>
                <a:spcPts val="0"/>
              </a:spcAft>
              <a:buClr>
                <a:schemeClr val="dk1"/>
              </a:buClr>
              <a:buSzPts val="1500"/>
              <a:buFont typeface="Times New Roman"/>
              <a:buChar char="●"/>
            </a:pPr>
            <a:r>
              <a:rPr b="1" lang="en" sz="1500">
                <a:solidFill>
                  <a:schemeClr val="dk1"/>
                </a:solidFill>
                <a:latin typeface="Times New Roman"/>
                <a:ea typeface="Times New Roman"/>
                <a:cs typeface="Times New Roman"/>
                <a:sym typeface="Times New Roman"/>
              </a:rPr>
              <a:t>C/C: Full color, cat does not carry Burmese (sepia) </a:t>
            </a:r>
            <a:endParaRPr b="1" sz="1500">
              <a:solidFill>
                <a:schemeClr val="dk1"/>
              </a:solidFill>
              <a:latin typeface="Times New Roman"/>
              <a:ea typeface="Times New Roman"/>
              <a:cs typeface="Times New Roman"/>
              <a:sym typeface="Times New Roman"/>
            </a:endParaRPr>
          </a:p>
          <a:p>
            <a:pPr indent="0" lvl="0" marL="457200" marR="1219200" rtl="0" algn="l">
              <a:lnSpc>
                <a:spcPct val="114000"/>
              </a:lnSpc>
              <a:spcBef>
                <a:spcPts val="0"/>
              </a:spcBef>
              <a:spcAft>
                <a:spcPts val="0"/>
              </a:spcAft>
              <a:buNone/>
            </a:pPr>
            <a:r>
              <a:rPr b="1" lang="en" sz="1500">
                <a:solidFill>
                  <a:schemeClr val="dk1"/>
                </a:solidFill>
                <a:latin typeface="Times New Roman"/>
                <a:ea typeface="Times New Roman"/>
                <a:cs typeface="Times New Roman"/>
                <a:sym typeface="Times New Roman"/>
              </a:rPr>
              <a:t>or Siamese alleles</a:t>
            </a:r>
            <a:endParaRPr b="1" sz="1500">
              <a:solidFill>
                <a:schemeClr val="dk1"/>
              </a:solidFill>
              <a:latin typeface="Times New Roman"/>
              <a:ea typeface="Times New Roman"/>
              <a:cs typeface="Times New Roman"/>
              <a:sym typeface="Times New Roman"/>
            </a:endParaRPr>
          </a:p>
          <a:p>
            <a:pPr indent="0" lvl="0" marL="457200" marR="1219200" rtl="0" algn="l">
              <a:lnSpc>
                <a:spcPct val="114000"/>
              </a:lnSpc>
              <a:spcBef>
                <a:spcPts val="0"/>
              </a:spcBef>
              <a:spcAft>
                <a:spcPts val="0"/>
              </a:spcAft>
              <a:buNone/>
            </a:pPr>
            <a:r>
              <a:t/>
            </a:r>
            <a:endParaRPr b="1" sz="1500">
              <a:solidFill>
                <a:schemeClr val="dk1"/>
              </a:solidFill>
              <a:latin typeface="Times New Roman"/>
              <a:ea typeface="Times New Roman"/>
              <a:cs typeface="Times New Roman"/>
              <a:sym typeface="Times New Roman"/>
            </a:endParaRPr>
          </a:p>
          <a:p>
            <a:pPr indent="-323850" lvl="0" marL="457200" marR="1219200" rtl="0" algn="l">
              <a:lnSpc>
                <a:spcPct val="114000"/>
              </a:lnSpc>
              <a:spcBef>
                <a:spcPts val="0"/>
              </a:spcBef>
              <a:spcAft>
                <a:spcPts val="0"/>
              </a:spcAft>
              <a:buClr>
                <a:schemeClr val="dk1"/>
              </a:buClr>
              <a:buSzPts val="1500"/>
              <a:buFont typeface="Times New Roman"/>
              <a:buChar char="●"/>
            </a:pPr>
            <a:r>
              <a:rPr b="1" lang="en" sz="1500">
                <a:solidFill>
                  <a:schemeClr val="dk1"/>
                </a:solidFill>
                <a:latin typeface="Times New Roman"/>
                <a:ea typeface="Times New Roman"/>
                <a:cs typeface="Times New Roman"/>
                <a:sym typeface="Times New Roman"/>
              </a:rPr>
              <a:t>C/cb: Carrier of Burmese (sepia) color </a:t>
            </a:r>
            <a:endParaRPr b="1" sz="1500">
              <a:solidFill>
                <a:schemeClr val="dk1"/>
              </a:solidFill>
              <a:latin typeface="Times New Roman"/>
              <a:ea typeface="Times New Roman"/>
              <a:cs typeface="Times New Roman"/>
              <a:sym typeface="Times New Roman"/>
            </a:endParaRPr>
          </a:p>
          <a:p>
            <a:pPr indent="0" lvl="0" marL="0" marR="1219200" rtl="0" algn="l">
              <a:lnSpc>
                <a:spcPct val="114000"/>
              </a:lnSpc>
              <a:spcBef>
                <a:spcPts val="0"/>
              </a:spcBef>
              <a:spcAft>
                <a:spcPts val="0"/>
              </a:spcAft>
              <a:buNone/>
            </a:pPr>
            <a:r>
              <a:t/>
            </a:r>
            <a:endParaRPr b="1" sz="1500">
              <a:solidFill>
                <a:schemeClr val="dk1"/>
              </a:solidFill>
              <a:highlight>
                <a:srgbClr val="FFFFFF"/>
              </a:highlight>
              <a:latin typeface="Times New Roman"/>
              <a:ea typeface="Times New Roman"/>
              <a:cs typeface="Times New Roman"/>
              <a:sym typeface="Times New Roman"/>
            </a:endParaRPr>
          </a:p>
          <a:p>
            <a:pPr indent="-323850" lvl="0" marL="457200" marR="1600200" rtl="0" algn="l">
              <a:lnSpc>
                <a:spcPct val="114000"/>
              </a:lnSpc>
              <a:spcBef>
                <a:spcPts val="600"/>
              </a:spcBef>
              <a:spcAft>
                <a:spcPts val="0"/>
              </a:spcAft>
              <a:buClr>
                <a:schemeClr val="dk1"/>
              </a:buClr>
              <a:buSzPts val="1500"/>
              <a:buFont typeface="Times New Roman"/>
              <a:buChar char="●"/>
            </a:pPr>
            <a:r>
              <a:rPr b="1" lang="en" sz="1500">
                <a:solidFill>
                  <a:schemeClr val="dk1"/>
                </a:solidFill>
                <a:latin typeface="Times New Roman"/>
                <a:ea typeface="Times New Roman"/>
                <a:cs typeface="Times New Roman"/>
                <a:sym typeface="Times New Roman"/>
              </a:rPr>
              <a:t>C/cs: Carrier of Siamese colorpoint restriction.</a:t>
            </a:r>
            <a:endParaRPr b="1" sz="1500">
              <a:solidFill>
                <a:schemeClr val="dk1"/>
              </a:solidFill>
              <a:latin typeface="Times New Roman"/>
              <a:ea typeface="Times New Roman"/>
              <a:cs typeface="Times New Roman"/>
              <a:sym typeface="Times New Roman"/>
            </a:endParaRPr>
          </a:p>
        </p:txBody>
      </p:sp>
      <p:pic>
        <p:nvPicPr>
          <p:cNvPr id="425" name="Google Shape;425;p52"/>
          <p:cNvPicPr preferRelativeResize="0"/>
          <p:nvPr/>
        </p:nvPicPr>
        <p:blipFill>
          <a:blip r:embed="rId3">
            <a:alphaModFix/>
          </a:blip>
          <a:stretch>
            <a:fillRect/>
          </a:stretch>
        </p:blipFill>
        <p:spPr>
          <a:xfrm>
            <a:off x="48601" y="2883388"/>
            <a:ext cx="3039175" cy="2250475"/>
          </a:xfrm>
          <a:prstGeom prst="rect">
            <a:avLst/>
          </a:prstGeom>
          <a:noFill/>
          <a:ln>
            <a:noFill/>
          </a:ln>
        </p:spPr>
      </p:pic>
      <p:pic>
        <p:nvPicPr>
          <p:cNvPr id="426" name="Google Shape;426;p52"/>
          <p:cNvPicPr preferRelativeResize="0"/>
          <p:nvPr/>
        </p:nvPicPr>
        <p:blipFill>
          <a:blip r:embed="rId4">
            <a:alphaModFix/>
          </a:blip>
          <a:stretch>
            <a:fillRect/>
          </a:stretch>
        </p:blipFill>
        <p:spPr>
          <a:xfrm>
            <a:off x="3172337" y="2835300"/>
            <a:ext cx="3244625" cy="2346650"/>
          </a:xfrm>
          <a:prstGeom prst="rect">
            <a:avLst/>
          </a:prstGeom>
          <a:noFill/>
          <a:ln>
            <a:noFill/>
          </a:ln>
        </p:spPr>
      </p:pic>
      <p:sp>
        <p:nvSpPr>
          <p:cNvPr id="427" name="Google Shape;427;p52"/>
          <p:cNvSpPr txBox="1"/>
          <p:nvPr/>
        </p:nvSpPr>
        <p:spPr>
          <a:xfrm>
            <a:off x="1502800" y="98400"/>
            <a:ext cx="4088100" cy="49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C9AF48"/>
                </a:solidFill>
                <a:latin typeface="Lexend"/>
                <a:ea typeface="Lexend"/>
                <a:cs typeface="Lexend"/>
                <a:sym typeface="Lexend"/>
              </a:rPr>
              <a:t>SOLID CHERUBIM</a:t>
            </a:r>
            <a:endParaRPr b="1" sz="1800">
              <a:solidFill>
                <a:srgbClr val="C9AF48"/>
              </a:solidFill>
              <a:latin typeface="Lexend"/>
              <a:ea typeface="Lexend"/>
              <a:cs typeface="Lexend"/>
              <a:sym typeface="Lexend"/>
            </a:endParaRPr>
          </a:p>
        </p:txBody>
      </p:sp>
      <p:pic>
        <p:nvPicPr>
          <p:cNvPr id="428" name="Google Shape;428;p52" title="IMG_5590.jpg"/>
          <p:cNvPicPr preferRelativeResize="0"/>
          <p:nvPr/>
        </p:nvPicPr>
        <p:blipFill>
          <a:blip r:embed="rId5">
            <a:alphaModFix/>
          </a:blip>
          <a:stretch>
            <a:fillRect/>
          </a:stretch>
        </p:blipFill>
        <p:spPr>
          <a:xfrm>
            <a:off x="6501520" y="38450"/>
            <a:ext cx="267601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53" title="IMG_5646.jpg"/>
          <p:cNvPicPr preferRelativeResize="0"/>
          <p:nvPr/>
        </p:nvPicPr>
        <p:blipFill>
          <a:blip r:embed="rId3">
            <a:alphaModFix/>
          </a:blip>
          <a:stretch>
            <a:fillRect/>
          </a:stretch>
        </p:blipFill>
        <p:spPr>
          <a:xfrm>
            <a:off x="37075" y="30075"/>
            <a:ext cx="2038274" cy="3056627"/>
          </a:xfrm>
          <a:prstGeom prst="rect">
            <a:avLst/>
          </a:prstGeom>
          <a:noFill/>
          <a:ln>
            <a:noFill/>
          </a:ln>
        </p:spPr>
      </p:pic>
      <p:pic>
        <p:nvPicPr>
          <p:cNvPr id="434" name="Google Shape;434;p53" title="IMG_5645.jpg"/>
          <p:cNvPicPr preferRelativeResize="0"/>
          <p:nvPr/>
        </p:nvPicPr>
        <p:blipFill>
          <a:blip r:embed="rId4">
            <a:alphaModFix/>
          </a:blip>
          <a:stretch>
            <a:fillRect/>
          </a:stretch>
        </p:blipFill>
        <p:spPr>
          <a:xfrm>
            <a:off x="2075350" y="0"/>
            <a:ext cx="2238176" cy="3116775"/>
          </a:xfrm>
          <a:prstGeom prst="rect">
            <a:avLst/>
          </a:prstGeom>
          <a:noFill/>
          <a:ln>
            <a:noFill/>
          </a:ln>
        </p:spPr>
      </p:pic>
      <p:pic>
        <p:nvPicPr>
          <p:cNvPr id="435" name="Google Shape;435;p53" title="IMG_5641.jpg"/>
          <p:cNvPicPr preferRelativeResize="0"/>
          <p:nvPr/>
        </p:nvPicPr>
        <p:blipFill>
          <a:blip r:embed="rId5">
            <a:alphaModFix/>
          </a:blip>
          <a:stretch>
            <a:fillRect/>
          </a:stretch>
        </p:blipFill>
        <p:spPr>
          <a:xfrm>
            <a:off x="4313525" y="30075"/>
            <a:ext cx="2585154" cy="3116776"/>
          </a:xfrm>
          <a:prstGeom prst="rect">
            <a:avLst/>
          </a:prstGeom>
          <a:noFill/>
          <a:ln>
            <a:noFill/>
          </a:ln>
        </p:spPr>
      </p:pic>
      <p:pic>
        <p:nvPicPr>
          <p:cNvPr id="436" name="Google Shape;436;p53" title="IMG_5612 (2).JPG"/>
          <p:cNvPicPr preferRelativeResize="0"/>
          <p:nvPr/>
        </p:nvPicPr>
        <p:blipFill>
          <a:blip r:embed="rId6">
            <a:alphaModFix/>
          </a:blip>
          <a:stretch>
            <a:fillRect/>
          </a:stretch>
        </p:blipFill>
        <p:spPr>
          <a:xfrm>
            <a:off x="37075" y="3088926"/>
            <a:ext cx="1873702" cy="2054576"/>
          </a:xfrm>
          <a:prstGeom prst="rect">
            <a:avLst/>
          </a:prstGeom>
          <a:noFill/>
          <a:ln>
            <a:noFill/>
          </a:ln>
        </p:spPr>
      </p:pic>
      <p:pic>
        <p:nvPicPr>
          <p:cNvPr id="437" name="Google Shape;437;p53"/>
          <p:cNvPicPr preferRelativeResize="0"/>
          <p:nvPr/>
        </p:nvPicPr>
        <p:blipFill>
          <a:blip r:embed="rId7">
            <a:alphaModFix/>
          </a:blip>
          <a:stretch>
            <a:fillRect/>
          </a:stretch>
        </p:blipFill>
        <p:spPr>
          <a:xfrm>
            <a:off x="1901116" y="3005774"/>
            <a:ext cx="1339483" cy="2107650"/>
          </a:xfrm>
          <a:prstGeom prst="rect">
            <a:avLst/>
          </a:prstGeom>
          <a:noFill/>
          <a:ln>
            <a:noFill/>
          </a:ln>
        </p:spPr>
      </p:pic>
      <p:pic>
        <p:nvPicPr>
          <p:cNvPr id="438" name="Google Shape;438;p53" title="IMG_5600.jpg"/>
          <p:cNvPicPr preferRelativeResize="0"/>
          <p:nvPr/>
        </p:nvPicPr>
        <p:blipFill>
          <a:blip r:embed="rId8">
            <a:alphaModFix/>
          </a:blip>
          <a:stretch>
            <a:fillRect/>
          </a:stretch>
        </p:blipFill>
        <p:spPr>
          <a:xfrm>
            <a:off x="3240600" y="3116775"/>
            <a:ext cx="1873699" cy="1996650"/>
          </a:xfrm>
          <a:prstGeom prst="rect">
            <a:avLst/>
          </a:prstGeom>
          <a:noFill/>
          <a:ln>
            <a:noFill/>
          </a:ln>
        </p:spPr>
      </p:pic>
      <p:pic>
        <p:nvPicPr>
          <p:cNvPr id="439" name="Google Shape;439;p53"/>
          <p:cNvPicPr preferRelativeResize="0"/>
          <p:nvPr/>
        </p:nvPicPr>
        <p:blipFill>
          <a:blip r:embed="rId9">
            <a:alphaModFix/>
          </a:blip>
          <a:stretch>
            <a:fillRect/>
          </a:stretch>
        </p:blipFill>
        <p:spPr>
          <a:xfrm>
            <a:off x="5059000" y="3116568"/>
            <a:ext cx="2038275" cy="2057219"/>
          </a:xfrm>
          <a:prstGeom prst="rect">
            <a:avLst/>
          </a:prstGeom>
          <a:noFill/>
          <a:ln>
            <a:noFill/>
          </a:ln>
        </p:spPr>
      </p:pic>
      <p:pic>
        <p:nvPicPr>
          <p:cNvPr id="440" name="Google Shape;440;p53"/>
          <p:cNvPicPr preferRelativeResize="0"/>
          <p:nvPr/>
        </p:nvPicPr>
        <p:blipFill>
          <a:blip r:embed="rId10">
            <a:alphaModFix/>
          </a:blip>
          <a:stretch>
            <a:fillRect/>
          </a:stretch>
        </p:blipFill>
        <p:spPr>
          <a:xfrm>
            <a:off x="6905825" y="30075"/>
            <a:ext cx="2238175" cy="511342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4"/>
          <p:cNvSpPr txBox="1"/>
          <p:nvPr/>
        </p:nvSpPr>
        <p:spPr>
          <a:xfrm>
            <a:off x="1643925" y="0"/>
            <a:ext cx="6429300" cy="502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446" name="Google Shape;446;p54">
            <a:hlinkClick r:id="rId3"/>
          </p:cNvPr>
          <p:cNvPicPr preferRelativeResize="0"/>
          <p:nvPr/>
        </p:nvPicPr>
        <p:blipFill>
          <a:blip r:embed="rId4">
            <a:alphaModFix/>
          </a:blip>
          <a:stretch>
            <a:fillRect/>
          </a:stretch>
        </p:blipFill>
        <p:spPr>
          <a:xfrm>
            <a:off x="2353275" y="92475"/>
            <a:ext cx="3614876" cy="48951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55"/>
          <p:cNvSpPr txBox="1"/>
          <p:nvPr/>
        </p:nvSpPr>
        <p:spPr>
          <a:xfrm>
            <a:off x="152075" y="35775"/>
            <a:ext cx="8991900" cy="4946700"/>
          </a:xfrm>
          <a:prstGeom prst="rect">
            <a:avLst/>
          </a:prstGeom>
          <a:noFill/>
          <a:ln>
            <a:noFill/>
          </a:ln>
        </p:spPr>
        <p:txBody>
          <a:bodyPr anchorCtr="0" anchor="t" bIns="91425" lIns="91425" spcFirstLastPara="1" rIns="91425" wrap="square" tIns="91425">
            <a:noAutofit/>
          </a:bodyPr>
          <a:lstStyle/>
          <a:p>
            <a:pPr indent="0" lvl="0" marL="0" marR="4165600" rtl="0" algn="l">
              <a:lnSpc>
                <a:spcPct val="150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WORKS CITED</a:t>
            </a:r>
            <a:endParaRPr sz="1000">
              <a:solidFill>
                <a:schemeClr val="dk1"/>
              </a:solidFill>
              <a:latin typeface="Times New Roman"/>
              <a:ea typeface="Times New Roman"/>
              <a:cs typeface="Times New Roman"/>
              <a:sym typeface="Times New Roman"/>
            </a:endParaRPr>
          </a:p>
          <a:p>
            <a:pPr indent="-292100" lvl="0" marL="457200" marR="1104900" rtl="0" algn="l">
              <a:lnSpc>
                <a:spcPct val="150000"/>
              </a:lnSpc>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Bird, Cris Dr..  “Siamese Eye Colors from Whitish Blue to Navy Blue.” Journal of the Old Style Siamese. Newsletter of Preossia. </a:t>
            </a:r>
            <a:r>
              <a:rPr lang="en" sz="1000" u="sng">
                <a:solidFill>
                  <a:schemeClr val="dk1"/>
                </a:solidFill>
                <a:latin typeface="Times New Roman"/>
                <a:ea typeface="Times New Roman"/>
                <a:cs typeface="Times New Roman"/>
                <a:sym typeface="Times New Roman"/>
                <a:hlinkClick r:id="rId3">
                  <a:extLst>
                    <a:ext uri="{A12FA001-AC4F-418D-AE19-62706E023703}">
                      <ahyp:hlinkClr val="tx"/>
                    </a:ext>
                  </a:extLst>
                </a:hlinkClick>
              </a:rPr>
              <a:t>https://www.oldstylesiamese.com/siameye1.html</a:t>
            </a:r>
            <a:r>
              <a:rPr lang="en" sz="1000">
                <a:solidFill>
                  <a:schemeClr val="dk1"/>
                </a:solidFill>
                <a:latin typeface="Times New Roman"/>
                <a:ea typeface="Times New Roman"/>
                <a:cs typeface="Times New Roman"/>
                <a:sym typeface="Times New Roman"/>
              </a:rPr>
              <a:t> 2001-2022. PREOSSIA.</a:t>
            </a:r>
            <a:endParaRPr sz="1000">
              <a:solidFill>
                <a:schemeClr val="dk1"/>
              </a:solidFill>
              <a:latin typeface="Times New Roman"/>
              <a:ea typeface="Times New Roman"/>
              <a:cs typeface="Times New Roman"/>
              <a:sym typeface="Times New Roman"/>
            </a:endParaRPr>
          </a:p>
          <a:p>
            <a:pPr indent="-292100" lvl="0" marL="457200" marR="1104900" rtl="0" algn="l">
              <a:lnSpc>
                <a:spcPct val="150000"/>
              </a:lnSpc>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Hartwell, Sarah. "Eye Colors in Cats." 2009. </a:t>
            </a:r>
            <a:r>
              <a:rPr lang="en" sz="1000" u="sng">
                <a:solidFill>
                  <a:schemeClr val="dk1"/>
                </a:solidFill>
                <a:latin typeface="Times New Roman"/>
                <a:ea typeface="Times New Roman"/>
                <a:cs typeface="Times New Roman"/>
                <a:sym typeface="Times New Roman"/>
                <a:hlinkClick r:id="rId4">
                  <a:extLst>
                    <a:ext uri="{A12FA001-AC4F-418D-AE19-62706E023703}">
                      <ahyp:hlinkClr val="tx"/>
                    </a:ext>
                  </a:extLst>
                </a:hlinkClick>
              </a:rPr>
              <a:t>http://messybeast.com/eye-</a:t>
            </a:r>
            <a:r>
              <a:rPr lang="en" sz="1000">
                <a:solidFill>
                  <a:schemeClr val="dk1"/>
                </a:solidFill>
                <a:latin typeface="Times New Roman"/>
                <a:ea typeface="Times New Roman"/>
                <a:cs typeface="Times New Roman"/>
                <a:sym typeface="Times New Roman"/>
              </a:rPr>
              <a:t> colours.htm</a:t>
            </a:r>
            <a:endParaRPr sz="1000">
              <a:solidFill>
                <a:schemeClr val="dk1"/>
              </a:solidFill>
              <a:latin typeface="Times New Roman"/>
              <a:ea typeface="Times New Roman"/>
              <a:cs typeface="Times New Roman"/>
              <a:sym typeface="Times New Roman"/>
            </a:endParaRPr>
          </a:p>
          <a:p>
            <a:pPr indent="-292100" lvl="0" marL="457200" marR="952500" rtl="0" algn="l">
              <a:lnSpc>
                <a:spcPct val="150000"/>
              </a:lnSpc>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I</a:t>
            </a:r>
            <a:r>
              <a:rPr lang="en" sz="1000">
                <a:solidFill>
                  <a:schemeClr val="dk1"/>
                </a:solidFill>
                <a:latin typeface="Times New Roman"/>
                <a:ea typeface="Times New Roman"/>
                <a:cs typeface="Times New Roman"/>
                <a:sym typeface="Times New Roman"/>
              </a:rPr>
              <a:t>shida Y, David VA, Eizirik E, Schäffer AA, Neelam BA, Roelke ME, Hannah SS,O'brien SJ, Menotti-Raymond M. 2006. A homozygous</a:t>
            </a:r>
            <a:endParaRPr sz="1000">
              <a:solidFill>
                <a:schemeClr val="dk1"/>
              </a:solidFill>
              <a:latin typeface="Times New Roman"/>
              <a:ea typeface="Times New Roman"/>
              <a:cs typeface="Times New Roman"/>
              <a:sym typeface="Times New Roman"/>
            </a:endParaRPr>
          </a:p>
          <a:p>
            <a:pPr indent="0" lvl="0" marL="0" marR="5080000" rtl="0" algn="l">
              <a:lnSpc>
                <a:spcPct val="150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single-base deletion in MLPH causes the dilute coat color</a:t>
            </a:r>
            <a:r>
              <a:rPr lang="en" sz="1000">
                <a:solidFill>
                  <a:schemeClr val="dk1"/>
                </a:solidFill>
                <a:latin typeface="Times New Roman"/>
                <a:ea typeface="Times New Roman"/>
                <a:cs typeface="Times New Roman"/>
                <a:sym typeface="Times New Roman"/>
              </a:rPr>
              <a:t> p</a:t>
            </a:r>
            <a:r>
              <a:rPr lang="en" sz="1000">
                <a:solidFill>
                  <a:schemeClr val="dk1"/>
                </a:solidFill>
                <a:latin typeface="Times New Roman"/>
                <a:ea typeface="Times New Roman"/>
                <a:cs typeface="Times New Roman"/>
                <a:sym typeface="Times New Roman"/>
              </a:rPr>
              <a:t>henotype in the domestic cat. Genomics</a:t>
            </a:r>
            <a:endParaRPr sz="1000">
              <a:solidFill>
                <a:schemeClr val="dk1"/>
              </a:solidFill>
              <a:latin typeface="Times New Roman"/>
              <a:ea typeface="Times New Roman"/>
              <a:cs typeface="Times New Roman"/>
              <a:sym typeface="Times New Roman"/>
            </a:endParaRPr>
          </a:p>
          <a:p>
            <a:pPr indent="0" lvl="0" marL="0" marR="774700" rtl="0" algn="l">
              <a:lnSpc>
                <a:spcPct val="150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88:698-705.</a:t>
            </a:r>
            <a:endParaRPr sz="1000">
              <a:solidFill>
                <a:schemeClr val="dk1"/>
              </a:solidFill>
              <a:latin typeface="Times New Roman"/>
              <a:ea typeface="Times New Roman"/>
              <a:cs typeface="Times New Roman"/>
              <a:sym typeface="Times New Roman"/>
            </a:endParaRPr>
          </a:p>
          <a:p>
            <a:pPr indent="-292100" lvl="0" marL="457200" marR="863600" rtl="0" algn="l">
              <a:lnSpc>
                <a:spcPct val="150000"/>
              </a:lnSpc>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Lyons, L.A., Imes, D.L., Rah, H.C. and Grahn, R.A. 2005. Tyrosinase mutations associated with Siamese and Burmese patterns in the domestic cat (Felis</a:t>
            </a:r>
            <a:endParaRPr sz="1000">
              <a:solidFill>
                <a:schemeClr val="dk1"/>
              </a:solidFill>
              <a:latin typeface="Times New Roman"/>
              <a:ea typeface="Times New Roman"/>
              <a:cs typeface="Times New Roman"/>
              <a:sym typeface="Times New Roman"/>
            </a:endParaRPr>
          </a:p>
          <a:p>
            <a:pPr indent="0" lvl="0" marL="0" marR="1308100" rtl="0" algn="l">
              <a:lnSpc>
                <a:spcPct val="150000"/>
              </a:lnSpc>
              <a:spcBef>
                <a:spcPts val="0"/>
              </a:spcBef>
              <a:spcAft>
                <a:spcPts val="0"/>
              </a:spcAft>
              <a:buNone/>
            </a:pPr>
            <a:r>
              <a:rPr lang="en" sz="1000">
                <a:solidFill>
                  <a:schemeClr val="dk1"/>
                </a:solidFill>
                <a:latin typeface="Times New Roman"/>
                <a:ea typeface="Times New Roman"/>
                <a:cs typeface="Times New Roman"/>
                <a:sym typeface="Times New Roman"/>
              </a:rPr>
              <a:t>catus). </a:t>
            </a:r>
            <a:r>
              <a:rPr lang="en" sz="1000">
                <a:solidFill>
                  <a:schemeClr val="dk1"/>
                </a:solidFill>
                <a:latin typeface="Times New Roman"/>
                <a:ea typeface="Times New Roman"/>
                <a:cs typeface="Times New Roman"/>
                <a:sym typeface="Times New Roman"/>
              </a:rPr>
              <a:t>Animal Genetics, 36:119-126.  See additional references cited in this paper.</a:t>
            </a:r>
            <a:endParaRPr sz="1000">
              <a:solidFill>
                <a:schemeClr val="dk1"/>
              </a:solidFill>
              <a:latin typeface="Times New Roman"/>
              <a:ea typeface="Times New Roman"/>
              <a:cs typeface="Times New Roman"/>
              <a:sym typeface="Times New Roman"/>
            </a:endParaRPr>
          </a:p>
          <a:p>
            <a:pPr indent="-292100" lvl="0" marL="457200" marR="2070100" rtl="0" algn="l">
              <a:lnSpc>
                <a:spcPct val="150000"/>
              </a:lnSpc>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Pearce, Wain. "Ragdoll History--Early Years."</a:t>
            </a:r>
            <a:r>
              <a:rPr lang="en" sz="1000" u="sng">
                <a:solidFill>
                  <a:schemeClr val="dk1"/>
                </a:solidFill>
                <a:latin typeface="Times New Roman"/>
                <a:ea typeface="Times New Roman"/>
                <a:cs typeface="Times New Roman"/>
                <a:sym typeface="Times New Roman"/>
                <a:hlinkClick r:id="rId5">
                  <a:extLst>
                    <a:ext uri="{A12FA001-AC4F-418D-AE19-62706E023703}">
                      <ahyp:hlinkClr val="tx"/>
                    </a:ext>
                  </a:extLst>
                </a:hlinkClick>
              </a:rPr>
              <a:t>http://ragdollhistoricalsociety.org</a:t>
            </a:r>
            <a:r>
              <a:rPr lang="en" sz="1000">
                <a:solidFill>
                  <a:schemeClr val="dk1"/>
                </a:solidFill>
                <a:latin typeface="Times New Roman"/>
                <a:ea typeface="Times New Roman"/>
                <a:cs typeface="Times New Roman"/>
                <a:sym typeface="Times New Roman"/>
              </a:rPr>
              <a:t> 2011-2015 Ragdoll Historical Society (RHS).</a:t>
            </a:r>
            <a:endParaRPr sz="1000">
              <a:solidFill>
                <a:schemeClr val="dk1"/>
              </a:solidFill>
              <a:latin typeface="Times New Roman"/>
              <a:ea typeface="Times New Roman"/>
              <a:cs typeface="Times New Roman"/>
              <a:sym typeface="Times New Roman"/>
            </a:endParaRPr>
          </a:p>
          <a:p>
            <a:pPr indent="0" lvl="0" marL="0" marR="1054100" rtl="0" algn="l">
              <a:lnSpc>
                <a:spcPct val="150000"/>
              </a:lnSpc>
              <a:spcBef>
                <a:spcPts val="0"/>
              </a:spcBef>
              <a:spcAft>
                <a:spcPts val="0"/>
              </a:spcAft>
              <a:buNone/>
            </a:pPr>
            <a:r>
              <a:rPr lang="en" sz="1000">
                <a:solidFill>
                  <a:schemeClr val="dk1"/>
                </a:solidFill>
                <a:latin typeface="Times New Roman"/>
                <a:ea typeface="Times New Roman"/>
                <a:cs typeface="Times New Roman"/>
                <a:sym typeface="Times New Roman"/>
              </a:rPr>
              <a:t>15 August 2015.</a:t>
            </a:r>
            <a:endParaRPr sz="1000">
              <a:solidFill>
                <a:schemeClr val="dk1"/>
              </a:solidFill>
              <a:latin typeface="Times New Roman"/>
              <a:ea typeface="Times New Roman"/>
              <a:cs typeface="Times New Roman"/>
              <a:sym typeface="Times New Roman"/>
            </a:endParaRPr>
          </a:p>
          <a:p>
            <a:pPr indent="-292100" lvl="0" marL="457200" marR="850900" rtl="0" algn="l">
              <a:lnSpc>
                <a:spcPct val="150000"/>
              </a:lnSpc>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Peter Schmitt, M., Grain, F., Arnaud, B., Deleage, G. &amp; Lambert, V.. Mutation in the melanocortin 1 receptor is associated with amber colour in the</a:t>
            </a:r>
            <a:endParaRPr sz="1000">
              <a:solidFill>
                <a:schemeClr val="dk1"/>
              </a:solidFill>
              <a:latin typeface="Times New Roman"/>
              <a:ea typeface="Times New Roman"/>
              <a:cs typeface="Times New Roman"/>
              <a:sym typeface="Times New Roman"/>
            </a:endParaRPr>
          </a:p>
          <a:p>
            <a:pPr indent="0" lvl="0" marL="0" marR="1143000" rtl="0" algn="l">
              <a:lnSpc>
                <a:spcPct val="150000"/>
              </a:lnSpc>
              <a:spcBef>
                <a:spcPts val="0"/>
              </a:spcBef>
              <a:spcAft>
                <a:spcPts val="0"/>
              </a:spcAft>
              <a:buNone/>
            </a:pPr>
            <a:r>
              <a:rPr lang="en" sz="1000">
                <a:solidFill>
                  <a:schemeClr val="dk1"/>
                </a:solidFill>
                <a:latin typeface="Times New Roman"/>
                <a:ea typeface="Times New Roman"/>
                <a:cs typeface="Times New Roman"/>
                <a:sym typeface="Times New Roman"/>
              </a:rPr>
              <a:t>Norwegian Forest Cat. Animal Genetics doi:10.1111/j.1365-2052.2009/01864.x</a:t>
            </a:r>
            <a:endParaRPr sz="1000">
              <a:solidFill>
                <a:schemeClr val="dk1"/>
              </a:solidFill>
              <a:latin typeface="Times New Roman"/>
              <a:ea typeface="Times New Roman"/>
              <a:cs typeface="Times New Roman"/>
              <a:sym typeface="Times New Roman"/>
            </a:endParaRPr>
          </a:p>
          <a:p>
            <a:pPr indent="-292100" lvl="0" marL="457200" marR="825500" rtl="0" algn="l">
              <a:lnSpc>
                <a:spcPct val="150000"/>
              </a:lnSpc>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Robinson's Genetics for Cat Breeders and Veterinarians. 1999. Fourth edition. Eds. Vells, C.M., Shelton, L.M., McGonagle, J.J. and Stanglein, T.W.</a:t>
            </a:r>
            <a:endParaRPr sz="1000">
              <a:solidFill>
                <a:schemeClr val="dk1"/>
              </a:solidFill>
              <a:latin typeface="Times New Roman"/>
              <a:ea typeface="Times New Roman"/>
              <a:cs typeface="Times New Roman"/>
              <a:sym typeface="Times New Roman"/>
            </a:endParaRPr>
          </a:p>
          <a:p>
            <a:pPr indent="0" lvl="0" marL="0" marR="2057400" rtl="0" algn="l">
              <a:lnSpc>
                <a:spcPct val="150000"/>
              </a:lnSpc>
              <a:spcBef>
                <a:spcPts val="0"/>
              </a:spcBef>
              <a:spcAft>
                <a:spcPts val="0"/>
              </a:spcAft>
              <a:buNone/>
            </a:pPr>
            <a:r>
              <a:rPr lang="en" sz="1000">
                <a:solidFill>
                  <a:schemeClr val="dk1"/>
                </a:solidFill>
                <a:latin typeface="Times New Roman"/>
                <a:ea typeface="Times New Roman"/>
                <a:cs typeface="Times New Roman"/>
                <a:sym typeface="Times New Roman"/>
              </a:rPr>
              <a:t>Butterworth-Heinemann, Oxford.</a:t>
            </a:r>
            <a:endParaRPr sz="1000">
              <a:solidFill>
                <a:schemeClr val="dk1"/>
              </a:solidFill>
              <a:latin typeface="Times New Roman"/>
              <a:ea typeface="Times New Roman"/>
              <a:cs typeface="Times New Roman"/>
              <a:sym typeface="Times New Roman"/>
            </a:endParaRPr>
          </a:p>
          <a:p>
            <a:pPr indent="-292100" lvl="0" marL="457200" marR="2057400" rtl="0" algn="l">
              <a:lnSpc>
                <a:spcPct val="150000"/>
              </a:lnSpc>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Rollins, Tina. Original Ragdoll Genuine and Authentic:</a:t>
            </a:r>
            <a:r>
              <a:rPr i="1" lang="en" sz="1000">
                <a:solidFill>
                  <a:schemeClr val="dk1"/>
                </a:solidFill>
                <a:latin typeface="Times New Roman"/>
                <a:ea typeface="Times New Roman"/>
                <a:cs typeface="Times New Roman"/>
                <a:sym typeface="Times New Roman"/>
              </a:rPr>
              <a:t> The Authentic Ragdoll by A. Baker – The Category Cherubim</a:t>
            </a:r>
            <a:r>
              <a:rPr lang="en" sz="1000">
                <a:solidFill>
                  <a:schemeClr val="dk1"/>
                </a:solidFill>
                <a:latin typeface="Times New Roman"/>
                <a:ea typeface="Times New Roman"/>
                <a:cs typeface="Times New Roman"/>
                <a:sym typeface="Times New Roman"/>
              </a:rPr>
              <a:t>. Contributors: Lissy Uhe and Christiane Johannemann Lind. 2022. Books on Demand, Norderstedt. </a:t>
            </a:r>
            <a:endParaRPr sz="1000">
              <a:solidFill>
                <a:schemeClr val="dk1"/>
              </a:solidFill>
              <a:latin typeface="Times New Roman"/>
              <a:ea typeface="Times New Roman"/>
              <a:cs typeface="Times New Roman"/>
              <a:sym typeface="Times New Roman"/>
            </a:endParaRPr>
          </a:p>
          <a:p>
            <a:pPr indent="-292100" lvl="0" marL="457200" marR="863600" rtl="0" algn="l">
              <a:lnSpc>
                <a:spcPct val="150000"/>
              </a:lnSpc>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Wallace, Lorna; Pickering, Robin, and Pollard, David. </a:t>
            </a:r>
            <a:r>
              <a:rPr i="1" lang="en" sz="1000">
                <a:solidFill>
                  <a:schemeClr val="dk1"/>
                </a:solidFill>
                <a:latin typeface="Times New Roman"/>
                <a:ea typeface="Times New Roman"/>
                <a:cs typeface="Times New Roman"/>
                <a:sym typeface="Times New Roman"/>
              </a:rPr>
              <a:t>The Definitive Guide to Ragdolls. </a:t>
            </a:r>
            <a:r>
              <a:rPr lang="en" sz="1000">
                <a:solidFill>
                  <a:schemeClr val="dk1"/>
                </a:solidFill>
                <a:latin typeface="Times New Roman"/>
                <a:ea typeface="Times New Roman"/>
                <a:cs typeface="Times New Roman"/>
                <a:sym typeface="Times New Roman"/>
              </a:rPr>
              <a:t>Ragdoll World. 1995 at Pontefract, West Yorks. England. </a:t>
            </a:r>
            <a:endParaRPr sz="1000">
              <a:solidFill>
                <a:schemeClr val="dk1"/>
              </a:solidFill>
              <a:latin typeface="Times New Roman"/>
              <a:ea typeface="Times New Roman"/>
              <a:cs typeface="Times New Roman"/>
              <a:sym typeface="Times New Roman"/>
            </a:endParaRPr>
          </a:p>
          <a:p>
            <a:pPr indent="0" lvl="0" marL="0" marR="2019300" rtl="0" algn="l">
              <a:lnSpc>
                <a:spcPct val="150000"/>
              </a:lnSpc>
              <a:spcBef>
                <a:spcPts val="0"/>
              </a:spcBef>
              <a:spcAft>
                <a:spcPts val="0"/>
              </a:spcAft>
              <a:buNone/>
            </a:pPr>
            <a:r>
              <a:rPr lang="en" sz="1000" u="sng">
                <a:solidFill>
                  <a:schemeClr val="dk1"/>
                </a:solidFill>
                <a:latin typeface="Times New Roman"/>
                <a:ea typeface="Times New Roman"/>
                <a:cs typeface="Times New Roman"/>
                <a:sym typeface="Times New Roman"/>
                <a:hlinkClick r:id="rId6">
                  <a:extLst>
                    <a:ext uri="{A12FA001-AC4F-418D-AE19-62706E023703}">
                      <ahyp:hlinkClr val="tx"/>
                    </a:ext>
                  </a:extLst>
                </a:hlinkClick>
              </a:rPr>
              <a:t>http://ragdollstexas.com/Welcome.html#dilution</a:t>
            </a:r>
            <a:r>
              <a:rPr lang="en" sz="1000">
                <a:solidFill>
                  <a:schemeClr val="dk1"/>
                </a:solidFill>
                <a:latin typeface="Times New Roman"/>
                <a:ea typeface="Times New Roman"/>
                <a:cs typeface="Times New Roman"/>
                <a:sym typeface="Times New Roman"/>
              </a:rPr>
              <a:t> </a:t>
            </a:r>
            <a:endParaRPr sz="1000">
              <a:solidFill>
                <a:schemeClr val="dk1"/>
              </a:solidFill>
              <a:latin typeface="Times New Roman"/>
              <a:ea typeface="Times New Roman"/>
              <a:cs typeface="Times New Roman"/>
              <a:sym typeface="Times New Roman"/>
            </a:endParaRPr>
          </a:p>
          <a:p>
            <a:pPr indent="0" lvl="0" marL="0" marR="201930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marR="201930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000">
              <a:solidFill>
                <a:schemeClr val="dk1"/>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ph type="title"/>
          </p:nvPr>
        </p:nvSpPr>
        <p:spPr>
          <a:xfrm>
            <a:off x="41050" y="-117625"/>
            <a:ext cx="4662600" cy="67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920">
                <a:latin typeface="Times New Roman"/>
                <a:ea typeface="Times New Roman"/>
                <a:cs typeface="Times New Roman"/>
                <a:sym typeface="Times New Roman"/>
              </a:rPr>
              <a:t>FIVE Founding Ragdolls</a:t>
            </a:r>
            <a:endParaRPr b="1" sz="2920">
              <a:latin typeface="Times New Roman"/>
              <a:ea typeface="Times New Roman"/>
              <a:cs typeface="Times New Roman"/>
              <a:sym typeface="Times New Roman"/>
            </a:endParaRPr>
          </a:p>
        </p:txBody>
      </p:sp>
      <p:sp>
        <p:nvSpPr>
          <p:cNvPr id="85" name="Google Shape;85;p17"/>
          <p:cNvSpPr txBox="1"/>
          <p:nvPr>
            <p:ph idx="1" type="body"/>
          </p:nvPr>
        </p:nvSpPr>
        <p:spPr>
          <a:xfrm>
            <a:off x="0" y="429450"/>
            <a:ext cx="8622000" cy="4713900"/>
          </a:xfrm>
          <a:prstGeom prst="rect">
            <a:avLst/>
          </a:prstGeom>
        </p:spPr>
        <p:txBody>
          <a:bodyPr anchorCtr="0" anchor="t" bIns="91425" lIns="91425" spcFirstLastPara="1" rIns="91425" wrap="square" tIns="91425">
            <a:noAutofit/>
          </a:bodyPr>
          <a:lstStyle/>
          <a:p>
            <a:pPr indent="0" lvl="0" marL="0" marR="1066800" rtl="0" algn="l">
              <a:lnSpc>
                <a:spcPct val="94000"/>
              </a:lnSpc>
              <a:spcBef>
                <a:spcPts val="600"/>
              </a:spcBef>
              <a:spcAft>
                <a:spcPts val="0"/>
              </a:spcAft>
              <a:buNone/>
            </a:pPr>
            <a:r>
              <a:rPr b="1" lang="en" sz="1000">
                <a:solidFill>
                  <a:schemeClr val="dk1"/>
                </a:solidFill>
                <a:latin typeface="Times New Roman"/>
                <a:ea typeface="Times New Roman"/>
                <a:cs typeface="Times New Roman"/>
                <a:sym typeface="Times New Roman"/>
              </a:rPr>
              <a:t>❖  </a:t>
            </a:r>
            <a:r>
              <a:rPr b="1" lang="en" sz="1000">
                <a:solidFill>
                  <a:schemeClr val="dk1"/>
                </a:solidFill>
                <a:latin typeface="Times New Roman"/>
                <a:ea typeface="Times New Roman"/>
                <a:cs typeface="Times New Roman"/>
                <a:sym typeface="Times New Roman"/>
              </a:rPr>
              <a:t>Rollins states, “1) DADDY WARBUCKS in Seal Mitted and 2) GUEBER in Seal Mitted… are brothers from the mating of Josephine x Birman [Beauty]”(36). </a:t>
            </a:r>
            <a:r>
              <a:rPr b="1" lang="en" sz="1000">
                <a:solidFill>
                  <a:schemeClr val="dk1"/>
                </a:solidFill>
                <a:latin typeface="Times New Roman"/>
                <a:ea typeface="Times New Roman"/>
                <a:cs typeface="Times New Roman"/>
                <a:sym typeface="Times New Roman"/>
              </a:rPr>
              <a:t> </a:t>
            </a:r>
            <a:endParaRPr b="1" sz="1000">
              <a:solidFill>
                <a:schemeClr val="dk1"/>
              </a:solidFill>
              <a:latin typeface="Times New Roman"/>
              <a:ea typeface="Times New Roman"/>
              <a:cs typeface="Times New Roman"/>
              <a:sym typeface="Times New Roman"/>
            </a:endParaRPr>
          </a:p>
          <a:p>
            <a:pPr indent="0" lvl="0" marL="0" marR="1066800" rtl="0" algn="l">
              <a:lnSpc>
                <a:spcPct val="94000"/>
              </a:lnSpc>
              <a:spcBef>
                <a:spcPts val="600"/>
              </a:spcBef>
              <a:spcAft>
                <a:spcPts val="0"/>
              </a:spcAft>
              <a:buNone/>
            </a:pPr>
            <a:r>
              <a:t/>
            </a:r>
            <a:endParaRPr b="1" sz="1000">
              <a:solidFill>
                <a:schemeClr val="dk1"/>
              </a:solidFill>
              <a:latin typeface="Times New Roman"/>
              <a:ea typeface="Times New Roman"/>
              <a:cs typeface="Times New Roman"/>
              <a:sym typeface="Times New Roman"/>
            </a:endParaRPr>
          </a:p>
          <a:p>
            <a:pPr indent="-292100" lvl="0" marL="457200" marR="1066800" rtl="0" algn="l">
              <a:lnSpc>
                <a:spcPct val="94000"/>
              </a:lnSpc>
              <a:spcBef>
                <a:spcPts val="600"/>
              </a:spcBef>
              <a:spcAft>
                <a:spcPts val="0"/>
              </a:spcAft>
              <a:buClr>
                <a:schemeClr val="dk1"/>
              </a:buClr>
              <a:buSzPts val="1000"/>
              <a:buFont typeface="Times New Roman"/>
              <a:buChar char="●"/>
            </a:pPr>
            <a:r>
              <a:rPr b="1" lang="en" sz="1000">
                <a:solidFill>
                  <a:schemeClr val="dk1"/>
                </a:solidFill>
                <a:latin typeface="Times New Roman"/>
                <a:ea typeface="Times New Roman"/>
                <a:cs typeface="Times New Roman"/>
                <a:sym typeface="Times New Roman"/>
              </a:rPr>
              <a:t>Gueber. Was he solid or pointed? Again, Rollins states the five founding Ragdolls descended from three ancestral cats: Josephine, Burmese, and Birman (33).</a:t>
            </a:r>
            <a:endParaRPr b="1" sz="1000">
              <a:solidFill>
                <a:schemeClr val="dk1"/>
              </a:solidFill>
              <a:latin typeface="Times New Roman"/>
              <a:ea typeface="Times New Roman"/>
              <a:cs typeface="Times New Roman"/>
              <a:sym typeface="Times New Roman"/>
            </a:endParaRPr>
          </a:p>
          <a:p>
            <a:pPr indent="-292100" lvl="1" marL="914400" marR="1066800" rtl="0" algn="l">
              <a:lnSpc>
                <a:spcPct val="94000"/>
              </a:lnSpc>
              <a:spcBef>
                <a:spcPts val="0"/>
              </a:spcBef>
              <a:spcAft>
                <a:spcPts val="0"/>
              </a:spcAft>
              <a:buClr>
                <a:schemeClr val="dk1"/>
              </a:buClr>
              <a:buSzPts val="1000"/>
              <a:buFont typeface="Times New Roman"/>
              <a:buChar char="○"/>
            </a:pPr>
            <a:r>
              <a:rPr b="1" lang="en" sz="1000">
                <a:solidFill>
                  <a:schemeClr val="dk1"/>
                </a:solidFill>
                <a:latin typeface="Times New Roman"/>
                <a:ea typeface="Times New Roman"/>
                <a:cs typeface="Times New Roman"/>
                <a:sym typeface="Times New Roman"/>
              </a:rPr>
              <a:t>According the book, </a:t>
            </a:r>
            <a:r>
              <a:rPr b="1" i="1" lang="en" sz="1000">
                <a:solidFill>
                  <a:schemeClr val="dk1"/>
                </a:solidFill>
                <a:latin typeface="Times New Roman"/>
                <a:ea typeface="Times New Roman"/>
                <a:cs typeface="Times New Roman"/>
                <a:sym typeface="Times New Roman"/>
              </a:rPr>
              <a:t>Original Ragdoll Genuine and Authentic</a:t>
            </a:r>
            <a:r>
              <a:rPr b="1" lang="en" sz="1000">
                <a:solidFill>
                  <a:schemeClr val="dk1"/>
                </a:solidFill>
                <a:latin typeface="Times New Roman"/>
                <a:ea typeface="Times New Roman"/>
                <a:cs typeface="Times New Roman"/>
                <a:sym typeface="Times New Roman"/>
              </a:rPr>
              <a:t>, the photo of Josephine with her four kittens are of “Two solid black ones, which she did not use for breeding, and the two [pointed] males Daddy Warbucks and Gueber” (Rollins 34). </a:t>
            </a:r>
            <a:endParaRPr b="1" sz="1000">
              <a:solidFill>
                <a:schemeClr val="dk1"/>
              </a:solidFill>
              <a:latin typeface="Times New Roman"/>
              <a:ea typeface="Times New Roman"/>
              <a:cs typeface="Times New Roman"/>
              <a:sym typeface="Times New Roman"/>
            </a:endParaRPr>
          </a:p>
          <a:p>
            <a:pPr indent="0" lvl="0" marL="914400" marR="1066800" rtl="0" algn="l">
              <a:lnSpc>
                <a:spcPct val="94000"/>
              </a:lnSpc>
              <a:spcBef>
                <a:spcPts val="600"/>
              </a:spcBef>
              <a:spcAft>
                <a:spcPts val="0"/>
              </a:spcAft>
              <a:buNone/>
            </a:pPr>
            <a:r>
              <a:t/>
            </a:r>
            <a:endParaRPr b="1" sz="1000">
              <a:solidFill>
                <a:schemeClr val="dk1"/>
              </a:solidFill>
              <a:latin typeface="Times New Roman"/>
              <a:ea typeface="Times New Roman"/>
              <a:cs typeface="Times New Roman"/>
              <a:sym typeface="Times New Roman"/>
            </a:endParaRPr>
          </a:p>
          <a:p>
            <a:pPr indent="-292100" lvl="1" marL="914400" marR="1066800" rtl="0" algn="l">
              <a:lnSpc>
                <a:spcPct val="94000"/>
              </a:lnSpc>
              <a:spcBef>
                <a:spcPts val="600"/>
              </a:spcBef>
              <a:spcAft>
                <a:spcPts val="0"/>
              </a:spcAft>
              <a:buClr>
                <a:schemeClr val="dk1"/>
              </a:buClr>
              <a:buSzPts val="1000"/>
              <a:buFont typeface="Times New Roman"/>
              <a:buChar char="○"/>
            </a:pPr>
            <a:r>
              <a:rPr b="1" lang="en" sz="1000">
                <a:solidFill>
                  <a:schemeClr val="dk1"/>
                </a:solidFill>
                <a:latin typeface="Times New Roman"/>
                <a:ea typeface="Times New Roman"/>
                <a:cs typeface="Times New Roman"/>
                <a:sym typeface="Times New Roman"/>
              </a:rPr>
              <a:t>According to Baker’s ledger, a litter of four out of Buckwheat x Daddy Warbucks born on July 3, 1965, named Tiki, Kyoto (NCFA reg), plus separated out were Gueber and Mitts labeled as “experimental Persians.”</a:t>
            </a:r>
            <a:endParaRPr b="1" sz="1000">
              <a:solidFill>
                <a:schemeClr val="dk1"/>
              </a:solidFill>
              <a:latin typeface="Times New Roman"/>
              <a:ea typeface="Times New Roman"/>
              <a:cs typeface="Times New Roman"/>
              <a:sym typeface="Times New Roman"/>
            </a:endParaRPr>
          </a:p>
          <a:p>
            <a:pPr indent="0" lvl="0" marL="914400" marR="1066800" rtl="0" algn="l">
              <a:lnSpc>
                <a:spcPct val="94000"/>
              </a:lnSpc>
              <a:spcBef>
                <a:spcPts val="600"/>
              </a:spcBef>
              <a:spcAft>
                <a:spcPts val="0"/>
              </a:spcAft>
              <a:buNone/>
            </a:pPr>
            <a:r>
              <a:t/>
            </a:r>
            <a:endParaRPr b="1" sz="1000">
              <a:solidFill>
                <a:schemeClr val="dk1"/>
              </a:solidFill>
              <a:latin typeface="Times New Roman"/>
              <a:ea typeface="Times New Roman"/>
              <a:cs typeface="Times New Roman"/>
              <a:sym typeface="Times New Roman"/>
            </a:endParaRPr>
          </a:p>
          <a:p>
            <a:pPr indent="-292100" lvl="1" marL="914400" marR="1066800" rtl="0" algn="l">
              <a:lnSpc>
                <a:spcPct val="94000"/>
              </a:lnSpc>
              <a:spcBef>
                <a:spcPts val="600"/>
              </a:spcBef>
              <a:spcAft>
                <a:spcPts val="0"/>
              </a:spcAft>
              <a:buClr>
                <a:schemeClr val="dk1"/>
              </a:buClr>
              <a:buSzPts val="1000"/>
              <a:buFont typeface="Times New Roman"/>
              <a:buChar char="○"/>
            </a:pPr>
            <a:r>
              <a:rPr b="1" lang="en" sz="1000">
                <a:solidFill>
                  <a:schemeClr val="dk1"/>
                </a:solidFill>
                <a:latin typeface="Times New Roman"/>
                <a:ea typeface="Times New Roman"/>
                <a:cs typeface="Times New Roman"/>
                <a:sym typeface="Times New Roman"/>
              </a:rPr>
              <a:t>Pickering and his co-authors of</a:t>
            </a:r>
            <a:r>
              <a:rPr b="1" i="1" lang="en" sz="1000">
                <a:solidFill>
                  <a:schemeClr val="dk1"/>
                </a:solidFill>
                <a:latin typeface="Times New Roman"/>
                <a:ea typeface="Times New Roman"/>
                <a:cs typeface="Times New Roman"/>
                <a:sym typeface="Times New Roman"/>
              </a:rPr>
              <a:t> The Definitive Guide to Ragdolls</a:t>
            </a:r>
            <a:r>
              <a:rPr b="1" lang="en" sz="1000">
                <a:solidFill>
                  <a:schemeClr val="dk1"/>
                </a:solidFill>
                <a:latin typeface="Times New Roman"/>
                <a:ea typeface="Times New Roman"/>
                <a:cs typeface="Times New Roman"/>
                <a:sym typeface="Times New Roman"/>
              </a:rPr>
              <a:t> captioned the photo, “Stand in for Josephine with the first Ragdoll kittens, Summer 1965. Left to right, Gueber, Mitts, Tiki, and Kyoto” (2). Pickering also states, “During detailed questioning [of 77 year old Baker], Ann confirmed that…he [Daddy Warbucks] was the only kitten in that particular litter of Josephine’s” (3).</a:t>
            </a:r>
            <a:endParaRPr b="1" sz="1000">
              <a:solidFill>
                <a:schemeClr val="dk1"/>
              </a:solidFill>
              <a:latin typeface="Times New Roman"/>
              <a:ea typeface="Times New Roman"/>
              <a:cs typeface="Times New Roman"/>
              <a:sym typeface="Times New Roman"/>
            </a:endParaRPr>
          </a:p>
          <a:p>
            <a:pPr indent="0" lvl="0" marL="914400" marR="1066800" rtl="0" algn="l">
              <a:lnSpc>
                <a:spcPct val="94000"/>
              </a:lnSpc>
              <a:spcBef>
                <a:spcPts val="600"/>
              </a:spcBef>
              <a:spcAft>
                <a:spcPts val="0"/>
              </a:spcAft>
              <a:buNone/>
            </a:pPr>
            <a:r>
              <a:t/>
            </a:r>
            <a:endParaRPr b="1" sz="1000">
              <a:solidFill>
                <a:schemeClr val="dk1"/>
              </a:solidFill>
              <a:latin typeface="Times New Roman"/>
              <a:ea typeface="Times New Roman"/>
              <a:cs typeface="Times New Roman"/>
              <a:sym typeface="Times New Roman"/>
            </a:endParaRPr>
          </a:p>
          <a:p>
            <a:pPr indent="-292100" lvl="1" marL="914400" marR="1066800" rtl="0" algn="l">
              <a:lnSpc>
                <a:spcPct val="94000"/>
              </a:lnSpc>
              <a:spcBef>
                <a:spcPts val="600"/>
              </a:spcBef>
              <a:spcAft>
                <a:spcPts val="0"/>
              </a:spcAft>
              <a:buClr>
                <a:schemeClr val="dk1"/>
              </a:buClr>
              <a:buSzPts val="1000"/>
              <a:buFont typeface="Times New Roman"/>
              <a:buChar char="○"/>
            </a:pPr>
            <a:r>
              <a:rPr b="1" lang="en" sz="1000">
                <a:solidFill>
                  <a:schemeClr val="dk1"/>
                </a:solidFill>
                <a:latin typeface="Times New Roman"/>
                <a:ea typeface="Times New Roman"/>
                <a:cs typeface="Times New Roman"/>
                <a:sym typeface="Times New Roman"/>
              </a:rPr>
              <a:t>In Baker’s book</a:t>
            </a:r>
            <a:r>
              <a:rPr b="1" i="1" lang="en" sz="1000">
                <a:solidFill>
                  <a:schemeClr val="dk1"/>
                </a:solidFill>
                <a:latin typeface="Times New Roman"/>
                <a:ea typeface="Times New Roman"/>
                <a:cs typeface="Times New Roman"/>
                <a:sym typeface="Times New Roman"/>
              </a:rPr>
              <a:t>, IRCA and the Ragdoll Documentary, </a:t>
            </a:r>
            <a:r>
              <a:rPr b="1" lang="en" sz="1000">
                <a:solidFill>
                  <a:schemeClr val="dk1"/>
                </a:solidFill>
                <a:latin typeface="Times New Roman"/>
                <a:ea typeface="Times New Roman"/>
                <a:cs typeface="Times New Roman"/>
                <a:sym typeface="Times New Roman"/>
              </a:rPr>
              <a:t>it</a:t>
            </a:r>
            <a:r>
              <a:rPr b="1" i="1" lang="en" sz="1000">
                <a:solidFill>
                  <a:schemeClr val="dk1"/>
                </a:solidFill>
                <a:latin typeface="Times New Roman"/>
                <a:ea typeface="Times New Roman"/>
                <a:cs typeface="Times New Roman"/>
                <a:sym typeface="Times New Roman"/>
              </a:rPr>
              <a:t> </a:t>
            </a:r>
            <a:r>
              <a:rPr b="1" lang="en" sz="1000">
                <a:solidFill>
                  <a:schemeClr val="dk1"/>
                </a:solidFill>
                <a:latin typeface="Times New Roman"/>
                <a:ea typeface="Times New Roman"/>
                <a:cs typeface="Times New Roman"/>
                <a:sym typeface="Times New Roman"/>
              </a:rPr>
              <a:t>depicts the same photo as </a:t>
            </a:r>
            <a:r>
              <a:rPr b="1" i="1" lang="en" sz="1000">
                <a:solidFill>
                  <a:schemeClr val="dk1"/>
                </a:solidFill>
                <a:latin typeface="Times New Roman"/>
                <a:ea typeface="Times New Roman"/>
                <a:cs typeface="Times New Roman"/>
                <a:sym typeface="Times New Roman"/>
              </a:rPr>
              <a:t>The Definitive Guide to Ragdolls</a:t>
            </a:r>
            <a:r>
              <a:rPr b="1" lang="en" sz="1000">
                <a:solidFill>
                  <a:schemeClr val="dk1"/>
                </a:solidFill>
                <a:latin typeface="Times New Roman"/>
                <a:ea typeface="Times New Roman"/>
                <a:cs typeface="Times New Roman"/>
                <a:sym typeface="Times New Roman"/>
              </a:rPr>
              <a:t>, but captioned, “Stand in for Josephine, the mother who was injured in an accident.” (6). She references it later indicating, “They are originally brother and sister to Tiki and Kyoto” (Breeding Program 8). Were the pointed kittens in the photo Tiki/Kyoto born in 1965, or Warbucks/Gueber circa 1963?</a:t>
            </a:r>
            <a:endParaRPr b="1" sz="1000">
              <a:solidFill>
                <a:schemeClr val="dk1"/>
              </a:solidFill>
              <a:latin typeface="Times New Roman"/>
              <a:ea typeface="Times New Roman"/>
              <a:cs typeface="Times New Roman"/>
              <a:sym typeface="Times New Roman"/>
            </a:endParaRPr>
          </a:p>
          <a:p>
            <a:pPr indent="0" lvl="0" marL="914400" marR="1066800" rtl="0" algn="l">
              <a:lnSpc>
                <a:spcPct val="94000"/>
              </a:lnSpc>
              <a:spcBef>
                <a:spcPts val="600"/>
              </a:spcBef>
              <a:spcAft>
                <a:spcPts val="0"/>
              </a:spcAft>
              <a:buNone/>
            </a:pPr>
            <a:r>
              <a:t/>
            </a:r>
            <a:endParaRPr b="1" sz="1000">
              <a:solidFill>
                <a:schemeClr val="dk1"/>
              </a:solidFill>
              <a:latin typeface="Times New Roman"/>
              <a:ea typeface="Times New Roman"/>
              <a:cs typeface="Times New Roman"/>
              <a:sym typeface="Times New Roman"/>
            </a:endParaRPr>
          </a:p>
          <a:p>
            <a:pPr indent="-292100" lvl="1" marL="914400" marR="1066800" rtl="0" algn="l">
              <a:lnSpc>
                <a:spcPct val="94000"/>
              </a:lnSpc>
              <a:spcBef>
                <a:spcPts val="600"/>
              </a:spcBef>
              <a:spcAft>
                <a:spcPts val="0"/>
              </a:spcAft>
              <a:buClr>
                <a:schemeClr val="dk1"/>
              </a:buClr>
              <a:buSzPts val="1000"/>
              <a:buFont typeface="Times New Roman"/>
              <a:buChar char="○"/>
            </a:pPr>
            <a:r>
              <a:rPr b="1" lang="en" sz="1000">
                <a:solidFill>
                  <a:schemeClr val="dk1"/>
                </a:solidFill>
                <a:latin typeface="Times New Roman"/>
                <a:ea typeface="Times New Roman"/>
                <a:cs typeface="Times New Roman"/>
                <a:sym typeface="Times New Roman"/>
              </a:rPr>
              <a:t>Dayton’s pedigree of Raggedy Ann Buddy, extract from VdOR,  indicates that Tiki and Kyoto are out of Daddy Warbucks x Buckwheat.</a:t>
            </a:r>
            <a:endParaRPr sz="1000">
              <a:solidFill>
                <a:schemeClr val="dk1"/>
              </a:solidFill>
            </a:endParaRPr>
          </a:p>
        </p:txBody>
      </p:sp>
      <p:pic>
        <p:nvPicPr>
          <p:cNvPr id="86" name="Google Shape;86;p17"/>
          <p:cNvPicPr preferRelativeResize="0"/>
          <p:nvPr/>
        </p:nvPicPr>
        <p:blipFill>
          <a:blip r:embed="rId3">
            <a:alphaModFix/>
          </a:blip>
          <a:stretch>
            <a:fillRect/>
          </a:stretch>
        </p:blipFill>
        <p:spPr>
          <a:xfrm>
            <a:off x="7601525" y="2944075"/>
            <a:ext cx="1542475" cy="1125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ph type="title"/>
          </p:nvPr>
        </p:nvSpPr>
        <p:spPr>
          <a:xfrm>
            <a:off x="131225" y="74050"/>
            <a:ext cx="457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120">
                <a:latin typeface="Times New Roman"/>
                <a:ea typeface="Times New Roman"/>
                <a:cs typeface="Times New Roman"/>
                <a:sym typeface="Times New Roman"/>
              </a:rPr>
              <a:t>FIVE Founding Ragdolls</a:t>
            </a:r>
            <a:endParaRPr b="1" sz="3120">
              <a:latin typeface="Times New Roman"/>
              <a:ea typeface="Times New Roman"/>
              <a:cs typeface="Times New Roman"/>
              <a:sym typeface="Times New Roman"/>
            </a:endParaRPr>
          </a:p>
        </p:txBody>
      </p:sp>
      <p:sp>
        <p:nvSpPr>
          <p:cNvPr id="92" name="Google Shape;92;p18"/>
          <p:cNvSpPr txBox="1"/>
          <p:nvPr>
            <p:ph idx="1" type="body"/>
          </p:nvPr>
        </p:nvSpPr>
        <p:spPr>
          <a:xfrm>
            <a:off x="131225" y="694050"/>
            <a:ext cx="8701200" cy="4311300"/>
          </a:xfrm>
          <a:prstGeom prst="rect">
            <a:avLst/>
          </a:prstGeom>
        </p:spPr>
        <p:txBody>
          <a:bodyPr anchorCtr="0" anchor="t" bIns="91425" lIns="91425" spcFirstLastPara="1" rIns="91425" wrap="square" tIns="91425">
            <a:normAutofit/>
          </a:bodyPr>
          <a:lstStyle/>
          <a:p>
            <a:pPr indent="0" lvl="0" marL="0" marR="1066800" rtl="0" algn="l">
              <a:lnSpc>
                <a:spcPct val="94000"/>
              </a:lnSpc>
              <a:spcBef>
                <a:spcPts val="600"/>
              </a:spcBef>
              <a:spcAft>
                <a:spcPts val="0"/>
              </a:spcAft>
              <a:buNone/>
            </a:pPr>
            <a:r>
              <a:rPr b="1" lang="en" sz="1302">
                <a:solidFill>
                  <a:schemeClr val="dk1"/>
                </a:solidFill>
                <a:latin typeface="Times New Roman"/>
                <a:ea typeface="Times New Roman"/>
                <a:cs typeface="Times New Roman"/>
                <a:sym typeface="Times New Roman"/>
              </a:rPr>
              <a:t>❖   3) Fugiana in Seal Bicolor from the back mating of Josephine </a:t>
            </a:r>
            <a:r>
              <a:rPr b="1" lang="en" sz="1302">
                <a:solidFill>
                  <a:schemeClr val="dk1"/>
                </a:solidFill>
                <a:latin typeface="Times New Roman"/>
                <a:ea typeface="Times New Roman"/>
                <a:cs typeface="Times New Roman"/>
                <a:sym typeface="Times New Roman"/>
              </a:rPr>
              <a:t>with her son, Daddy Warbucks. </a:t>
            </a:r>
            <a:endParaRPr b="1" sz="1302">
              <a:solidFill>
                <a:schemeClr val="dk1"/>
              </a:solidFill>
              <a:latin typeface="Times New Roman"/>
              <a:ea typeface="Times New Roman"/>
              <a:cs typeface="Times New Roman"/>
              <a:sym typeface="Times New Roman"/>
            </a:endParaRPr>
          </a:p>
          <a:p>
            <a:pPr indent="0" lvl="0" marL="0" marR="1066800" rtl="0" algn="l">
              <a:lnSpc>
                <a:spcPct val="94000"/>
              </a:lnSpc>
              <a:spcBef>
                <a:spcPts val="600"/>
              </a:spcBef>
              <a:spcAft>
                <a:spcPts val="0"/>
              </a:spcAft>
              <a:buNone/>
            </a:pPr>
            <a:r>
              <a:t/>
            </a:r>
            <a:endParaRPr b="1" sz="1302">
              <a:solidFill>
                <a:schemeClr val="dk1"/>
              </a:solidFill>
              <a:latin typeface="Times New Roman"/>
              <a:ea typeface="Times New Roman"/>
              <a:cs typeface="Times New Roman"/>
              <a:sym typeface="Times New Roman"/>
            </a:endParaRPr>
          </a:p>
          <a:p>
            <a:pPr indent="0" lvl="0" marL="0" marR="863600" rtl="0" algn="l">
              <a:lnSpc>
                <a:spcPct val="94000"/>
              </a:lnSpc>
              <a:spcBef>
                <a:spcPts val="600"/>
              </a:spcBef>
              <a:spcAft>
                <a:spcPts val="0"/>
              </a:spcAft>
              <a:buNone/>
            </a:pPr>
            <a:r>
              <a:rPr lang="en" sz="1302">
                <a:solidFill>
                  <a:schemeClr val="dk1"/>
                </a:solidFill>
                <a:latin typeface="Times New Roman"/>
                <a:ea typeface="Times New Roman"/>
                <a:cs typeface="Times New Roman"/>
                <a:sym typeface="Times New Roman"/>
              </a:rPr>
              <a:t> </a:t>
            </a:r>
            <a:r>
              <a:rPr b="1" lang="en" sz="1302">
                <a:solidFill>
                  <a:schemeClr val="dk1"/>
                </a:solidFill>
                <a:latin typeface="Times New Roman"/>
                <a:ea typeface="Times New Roman"/>
                <a:cs typeface="Times New Roman"/>
                <a:sym typeface="Times New Roman"/>
              </a:rPr>
              <a:t>❖   4) Tiki in Seal Colorpoint and 5) Kyoto in Seal mitted. These two siblings are born out of Buckwheat and Daddy Warbucks.  </a:t>
            </a:r>
            <a:endParaRPr sz="870">
              <a:solidFill>
                <a:schemeClr val="dk1"/>
              </a:solidFill>
              <a:highlight>
                <a:schemeClr val="lt1"/>
              </a:highlight>
              <a:latin typeface="Times New Roman"/>
              <a:ea typeface="Times New Roman"/>
              <a:cs typeface="Times New Roman"/>
              <a:sym typeface="Times New Roman"/>
            </a:endParaRPr>
          </a:p>
          <a:p>
            <a:pPr indent="0" lvl="0" marL="0" rtl="0" algn="l">
              <a:spcBef>
                <a:spcPts val="600"/>
              </a:spcBef>
              <a:spcAft>
                <a:spcPts val="0"/>
              </a:spcAft>
              <a:buNone/>
            </a:pPr>
            <a:r>
              <a:t/>
            </a:r>
            <a:endParaRPr>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93" name="Google Shape;93;p18"/>
          <p:cNvPicPr preferRelativeResize="0"/>
          <p:nvPr/>
        </p:nvPicPr>
        <p:blipFill>
          <a:blip r:embed="rId3">
            <a:alphaModFix/>
          </a:blip>
          <a:stretch>
            <a:fillRect/>
          </a:stretch>
        </p:blipFill>
        <p:spPr>
          <a:xfrm>
            <a:off x="2489349" y="1828025"/>
            <a:ext cx="1892075" cy="3008502"/>
          </a:xfrm>
          <a:prstGeom prst="rect">
            <a:avLst/>
          </a:prstGeom>
          <a:noFill/>
          <a:ln>
            <a:noFill/>
          </a:ln>
        </p:spPr>
      </p:pic>
      <p:pic>
        <p:nvPicPr>
          <p:cNvPr id="94" name="Google Shape;94;p18"/>
          <p:cNvPicPr preferRelativeResize="0"/>
          <p:nvPr/>
        </p:nvPicPr>
        <p:blipFill>
          <a:blip r:embed="rId4">
            <a:alphaModFix/>
          </a:blip>
          <a:stretch>
            <a:fillRect/>
          </a:stretch>
        </p:blipFill>
        <p:spPr>
          <a:xfrm>
            <a:off x="5048551" y="1857075"/>
            <a:ext cx="2028400" cy="2950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nvSpPr>
        <p:spPr>
          <a:xfrm>
            <a:off x="90850" y="37950"/>
            <a:ext cx="7715100" cy="4883100"/>
          </a:xfrm>
          <a:prstGeom prst="rect">
            <a:avLst/>
          </a:prstGeom>
          <a:noFill/>
          <a:ln>
            <a:noFill/>
          </a:ln>
        </p:spPr>
        <p:txBody>
          <a:bodyPr anchorCtr="0" anchor="t" bIns="91425" lIns="91425" spcFirstLastPara="1" rIns="91425" wrap="square" tIns="91425">
            <a:noAutofit/>
          </a:bodyPr>
          <a:lstStyle/>
          <a:p>
            <a:pPr indent="0" lvl="0" marL="0" marR="1092200" rtl="0" algn="l">
              <a:lnSpc>
                <a:spcPct val="100000"/>
              </a:lnSpc>
              <a:spcBef>
                <a:spcPts val="600"/>
              </a:spcBef>
              <a:spcAft>
                <a:spcPts val="0"/>
              </a:spcAft>
              <a:buClr>
                <a:schemeClr val="dk1"/>
              </a:buClr>
              <a:buSzPts val="1100"/>
              <a:buFont typeface="Arial"/>
              <a:buNone/>
            </a:pPr>
            <a:r>
              <a:rPr lang="en" sz="1700">
                <a:solidFill>
                  <a:schemeClr val="dk1"/>
                </a:solidFill>
                <a:latin typeface="Times New Roman"/>
                <a:ea typeface="Times New Roman"/>
                <a:cs typeface="Times New Roman"/>
                <a:sym typeface="Times New Roman"/>
              </a:rPr>
              <a:t>            </a:t>
            </a:r>
            <a:endParaRPr sz="1700">
              <a:solidFill>
                <a:schemeClr val="dk1"/>
              </a:solidFill>
              <a:latin typeface="Times New Roman"/>
              <a:ea typeface="Times New Roman"/>
              <a:cs typeface="Times New Roman"/>
              <a:sym typeface="Times New Roman"/>
            </a:endParaRPr>
          </a:p>
          <a:p>
            <a:pPr indent="0" lvl="0" marL="457200" marR="1092200" rtl="0" algn="l">
              <a:lnSpc>
                <a:spcPct val="100000"/>
              </a:lnSpc>
              <a:spcBef>
                <a:spcPts val="600"/>
              </a:spcBef>
              <a:spcAft>
                <a:spcPts val="0"/>
              </a:spcAft>
              <a:buClr>
                <a:schemeClr val="dk1"/>
              </a:buClr>
              <a:buSzPts val="1100"/>
              <a:buFont typeface="Arial"/>
              <a:buNone/>
            </a:pPr>
            <a:r>
              <a:rPr b="1" lang="en" sz="1700">
                <a:solidFill>
                  <a:schemeClr val="dk1"/>
                </a:solidFill>
                <a:latin typeface="Times New Roman"/>
                <a:ea typeface="Times New Roman"/>
                <a:cs typeface="Times New Roman"/>
                <a:sym typeface="Times New Roman"/>
              </a:rPr>
              <a:t> ❖ The Lightline (LL) was from Josephine. In 1963, Baker mated Josephine x Birman that produced the founding cats: Daddy Warbucks and Gueber in Seal Mitted, and the back mating: Josephine x Daddy Warbucks that produced the third founding cat in 1965: Fugianna, Seal Bicolor. </a:t>
            </a:r>
            <a:endParaRPr b="1" sz="1700">
              <a:solidFill>
                <a:schemeClr val="dk1"/>
              </a:solidFill>
              <a:latin typeface="Times New Roman"/>
              <a:ea typeface="Times New Roman"/>
              <a:cs typeface="Times New Roman"/>
              <a:sym typeface="Times New Roman"/>
            </a:endParaRPr>
          </a:p>
          <a:p>
            <a:pPr indent="0" lvl="0" marL="0" marR="1092200" rtl="0" algn="l">
              <a:lnSpc>
                <a:spcPct val="100000"/>
              </a:lnSpc>
              <a:spcBef>
                <a:spcPts val="600"/>
              </a:spcBef>
              <a:spcAft>
                <a:spcPts val="0"/>
              </a:spcAft>
              <a:buClr>
                <a:schemeClr val="dk1"/>
              </a:buClr>
              <a:buSzPts val="1100"/>
              <a:buFont typeface="Arial"/>
              <a:buNone/>
            </a:pPr>
            <a:r>
              <a:t/>
            </a:r>
            <a:endParaRPr sz="1700">
              <a:solidFill>
                <a:schemeClr val="dk1"/>
              </a:solidFill>
              <a:latin typeface="Times New Roman"/>
              <a:ea typeface="Times New Roman"/>
              <a:cs typeface="Times New Roman"/>
              <a:sym typeface="Times New Roman"/>
            </a:endParaRPr>
          </a:p>
          <a:p>
            <a:pPr indent="0" lvl="0" marL="0" marR="1092200" rtl="0" algn="l">
              <a:lnSpc>
                <a:spcPct val="100000"/>
              </a:lnSpc>
              <a:spcBef>
                <a:spcPts val="600"/>
              </a:spcBef>
              <a:spcAft>
                <a:spcPts val="0"/>
              </a:spcAft>
              <a:buClr>
                <a:schemeClr val="dk1"/>
              </a:buClr>
              <a:buSzPts val="1100"/>
              <a:buFont typeface="Arial"/>
              <a:buNone/>
            </a:pPr>
            <a:r>
              <a:t/>
            </a:r>
            <a:endParaRPr sz="1700">
              <a:solidFill>
                <a:schemeClr val="dk1"/>
              </a:solidFill>
              <a:latin typeface="Times New Roman"/>
              <a:ea typeface="Times New Roman"/>
              <a:cs typeface="Times New Roman"/>
              <a:sym typeface="Times New Roman"/>
            </a:endParaRPr>
          </a:p>
          <a:p>
            <a:pPr indent="0" lvl="0" marL="0" marR="1028700" rtl="0" algn="l">
              <a:lnSpc>
                <a:spcPct val="100000"/>
              </a:lnSpc>
              <a:spcBef>
                <a:spcPts val="600"/>
              </a:spcBef>
              <a:spcAft>
                <a:spcPts val="0"/>
              </a:spcAft>
              <a:buClr>
                <a:schemeClr val="dk1"/>
              </a:buClr>
              <a:buSzPts val="1100"/>
              <a:buFont typeface="Arial"/>
              <a:buNone/>
            </a:pPr>
            <a:r>
              <a:rPr b="1" lang="en" sz="1700">
                <a:solidFill>
                  <a:schemeClr val="dk1"/>
                </a:solidFill>
                <a:latin typeface="Times New Roman"/>
                <a:ea typeface="Times New Roman"/>
                <a:cs typeface="Times New Roman"/>
                <a:sym typeface="Times New Roman"/>
              </a:rPr>
              <a:t>          ❖ The Darkline (DL) was from Burmese (Blackie). In 1965, </a:t>
            </a:r>
            <a:endParaRPr b="1" sz="1700">
              <a:solidFill>
                <a:schemeClr val="dk1"/>
              </a:solidFill>
              <a:latin typeface="Times New Roman"/>
              <a:ea typeface="Times New Roman"/>
              <a:cs typeface="Times New Roman"/>
              <a:sym typeface="Times New Roman"/>
            </a:endParaRPr>
          </a:p>
          <a:p>
            <a:pPr indent="0" lvl="0" marL="457200" marR="1028700" rtl="0" algn="l">
              <a:lnSpc>
                <a:spcPct val="100000"/>
              </a:lnSpc>
              <a:spcBef>
                <a:spcPts val="600"/>
              </a:spcBef>
              <a:spcAft>
                <a:spcPts val="0"/>
              </a:spcAft>
              <a:buClr>
                <a:schemeClr val="dk1"/>
              </a:buClr>
              <a:buSzPts val="1100"/>
              <a:buFont typeface="Arial"/>
              <a:buNone/>
            </a:pPr>
            <a:r>
              <a:rPr b="1" lang="en" sz="1700">
                <a:solidFill>
                  <a:schemeClr val="dk1"/>
                </a:solidFill>
                <a:latin typeface="Times New Roman"/>
                <a:ea typeface="Times New Roman"/>
                <a:cs typeface="Times New Roman"/>
                <a:sym typeface="Times New Roman"/>
              </a:rPr>
              <a:t>Baker bred Burmese x Daddy Warbucks that produced Buckwheat in Seal Colorpoint (according to Dayton Genetics Card). From the back mating of Buckwheat x Daddy Warbucks came Tiki, seal colorpoint and Kyoto, an extremely dark Seal Mitted.</a:t>
            </a:r>
            <a:endParaRPr b="1" sz="1700">
              <a:solidFill>
                <a:schemeClr val="dk1"/>
              </a:solidFill>
              <a:latin typeface="Times New Roman"/>
              <a:ea typeface="Times New Roman"/>
              <a:cs typeface="Times New Roman"/>
              <a:sym typeface="Times New Roman"/>
            </a:endParaRPr>
          </a:p>
          <a:p>
            <a:pPr indent="0" lvl="0" marL="0" marR="1028700" rtl="0" algn="l">
              <a:lnSpc>
                <a:spcPct val="100000"/>
              </a:lnSpc>
              <a:spcBef>
                <a:spcPts val="600"/>
              </a:spcBef>
              <a:spcAft>
                <a:spcPts val="0"/>
              </a:spcAft>
              <a:buClr>
                <a:schemeClr val="dk1"/>
              </a:buClr>
              <a:buSzPts val="1100"/>
              <a:buFont typeface="Arial"/>
              <a:buNone/>
            </a:pPr>
            <a:r>
              <a:t/>
            </a:r>
            <a:endParaRPr sz="1700">
              <a:solidFill>
                <a:schemeClr val="dk1"/>
              </a:solidFill>
              <a:latin typeface="Times New Roman"/>
              <a:ea typeface="Times New Roman"/>
              <a:cs typeface="Times New Roman"/>
              <a:sym typeface="Times New Roman"/>
            </a:endParaRPr>
          </a:p>
          <a:p>
            <a:pPr indent="0" lvl="0" marL="0" rtl="0" algn="l">
              <a:lnSpc>
                <a:spcPct val="100000"/>
              </a:lnSpc>
              <a:spcBef>
                <a:spcPts val="600"/>
              </a:spcBef>
              <a:spcAft>
                <a:spcPts val="600"/>
              </a:spcAft>
              <a:buNone/>
            </a:pPr>
            <a:r>
              <a:t/>
            </a:r>
            <a:endParaRPr sz="1700">
              <a:solidFill>
                <a:schemeClr val="dk1"/>
              </a:solidFill>
              <a:latin typeface="Times New Roman"/>
              <a:ea typeface="Times New Roman"/>
              <a:cs typeface="Times New Roman"/>
              <a:sym typeface="Times New Roman"/>
            </a:endParaRPr>
          </a:p>
        </p:txBody>
      </p:sp>
      <p:pic>
        <p:nvPicPr>
          <p:cNvPr id="100" name="Google Shape;100;p19"/>
          <p:cNvPicPr preferRelativeResize="0"/>
          <p:nvPr/>
        </p:nvPicPr>
        <p:blipFill>
          <a:blip r:embed="rId3">
            <a:alphaModFix/>
          </a:blip>
          <a:stretch>
            <a:fillRect/>
          </a:stretch>
        </p:blipFill>
        <p:spPr>
          <a:xfrm>
            <a:off x="6890326" y="1635309"/>
            <a:ext cx="1567700" cy="1208140"/>
          </a:xfrm>
          <a:prstGeom prst="rect">
            <a:avLst/>
          </a:prstGeom>
          <a:noFill/>
          <a:ln>
            <a:noFill/>
          </a:ln>
        </p:spPr>
      </p:pic>
      <p:sp>
        <p:nvSpPr>
          <p:cNvPr id="101" name="Google Shape;101;p19"/>
          <p:cNvSpPr txBox="1"/>
          <p:nvPr/>
        </p:nvSpPr>
        <p:spPr>
          <a:xfrm>
            <a:off x="1132925" y="90625"/>
            <a:ext cx="5222700" cy="15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31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0"/>
          <p:cNvSpPr txBox="1"/>
          <p:nvPr>
            <p:ph type="title"/>
          </p:nvPr>
        </p:nvSpPr>
        <p:spPr>
          <a:xfrm>
            <a:off x="41050" y="42175"/>
            <a:ext cx="8439300" cy="57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Times New Roman"/>
                <a:ea typeface="Times New Roman"/>
                <a:cs typeface="Times New Roman"/>
                <a:sym typeface="Times New Roman"/>
              </a:rPr>
              <a:t>Catteries Loyal to Ann Baker </a:t>
            </a:r>
            <a:endParaRPr b="1">
              <a:latin typeface="Times New Roman"/>
              <a:ea typeface="Times New Roman"/>
              <a:cs typeface="Times New Roman"/>
              <a:sym typeface="Times New Roman"/>
            </a:endParaRPr>
          </a:p>
        </p:txBody>
      </p:sp>
      <p:sp>
        <p:nvSpPr>
          <p:cNvPr id="107" name="Google Shape;107;p20"/>
          <p:cNvSpPr txBox="1"/>
          <p:nvPr>
            <p:ph idx="1" type="body"/>
          </p:nvPr>
        </p:nvSpPr>
        <p:spPr>
          <a:xfrm>
            <a:off x="81000" y="559200"/>
            <a:ext cx="8751300" cy="45843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Clr>
                <a:schemeClr val="dk1"/>
              </a:buClr>
              <a:buSzPts val="440"/>
              <a:buFont typeface="Arial"/>
              <a:buNone/>
            </a:pPr>
            <a:r>
              <a:rPr lang="en" sz="1520">
                <a:solidFill>
                  <a:schemeClr val="dk1"/>
                </a:solidFill>
                <a:latin typeface="Times New Roman"/>
                <a:ea typeface="Times New Roman"/>
                <a:cs typeface="Times New Roman"/>
                <a:sym typeface="Times New Roman"/>
              </a:rPr>
              <a:t>To reiterate, Baker worked closely with Blue Mountain and possibly (intentionally or not based upon genetics) kept  those mink and pointed genes going through that Cattery, who remained loyal and honored Baker’s contract, along with Purple Heather, Vistin, JD’s, Rway, and possibly Monty. </a:t>
            </a:r>
            <a:endParaRPr sz="152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0"/>
              </a:spcAft>
              <a:buNone/>
            </a:pPr>
            <a:r>
              <a:rPr lang="en" sz="1520">
                <a:solidFill>
                  <a:schemeClr val="dk1"/>
                </a:solidFill>
                <a:latin typeface="Times New Roman"/>
                <a:ea typeface="Times New Roman"/>
                <a:cs typeface="Times New Roman"/>
                <a:sym typeface="Times New Roman"/>
              </a:rPr>
              <a:t>Purple Heather and Blue Mountain cats are included in the Dayton Genetic Card called the “Sideline” based upon what he “knew” of the parentage. Many have “unknown” in their pedigrees because those cats are from those catteries. VdOR, Tina Rollins, tried to correct RFCI and PawPeds Databases. In Tina Rollins’ book, she expresses frustration at the lack of interest in making corrections. Many Ragdoll breeders certainly have experienced this with PawPeds and can corroborate her statements.</a:t>
            </a:r>
            <a:endParaRPr sz="152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0"/>
              </a:spcAft>
              <a:buNone/>
            </a:pPr>
            <a:r>
              <a:rPr lang="en" sz="1520">
                <a:solidFill>
                  <a:schemeClr val="dk1"/>
                </a:solidFill>
                <a:latin typeface="Times New Roman"/>
                <a:ea typeface="Times New Roman"/>
                <a:cs typeface="Times New Roman"/>
                <a:sym typeface="Times New Roman"/>
              </a:rPr>
              <a:t>Pointed, Solid, and Mink Ragdolls have been in existence since the inception of the breed and registered with both IRCA and TICA.</a:t>
            </a:r>
            <a:endParaRPr sz="152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0"/>
              </a:spcAft>
              <a:buNone/>
            </a:pPr>
            <a:r>
              <a:t/>
            </a:r>
            <a:endParaRPr sz="152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0"/>
              </a:spcAft>
              <a:buClr>
                <a:schemeClr val="dk1"/>
              </a:buClr>
              <a:buSzPts val="440"/>
              <a:buFont typeface="Arial"/>
              <a:buNone/>
            </a:pPr>
            <a:r>
              <a:t/>
            </a:r>
            <a:endParaRPr sz="152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1200"/>
              </a:spcAft>
              <a:buClr>
                <a:schemeClr val="dk1"/>
              </a:buClr>
              <a:buSzPts val="440"/>
              <a:buFont typeface="Arial"/>
              <a:buNone/>
            </a:pPr>
            <a:r>
              <a:t/>
            </a:r>
            <a:endParaRPr sz="1520">
              <a:solidFill>
                <a:schemeClr val="dk1"/>
              </a:solidFill>
              <a:latin typeface="Times New Roman"/>
              <a:ea typeface="Times New Roman"/>
              <a:cs typeface="Times New Roman"/>
              <a:sym typeface="Times New Roman"/>
            </a:endParaRPr>
          </a:p>
        </p:txBody>
      </p:sp>
      <p:pic>
        <p:nvPicPr>
          <p:cNvPr id="108" name="Google Shape;108;p20"/>
          <p:cNvPicPr preferRelativeResize="0"/>
          <p:nvPr/>
        </p:nvPicPr>
        <p:blipFill>
          <a:blip r:embed="rId3">
            <a:alphaModFix/>
          </a:blip>
          <a:stretch>
            <a:fillRect/>
          </a:stretch>
        </p:blipFill>
        <p:spPr>
          <a:xfrm>
            <a:off x="1296775" y="3142500"/>
            <a:ext cx="5173473" cy="19075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1"/>
          <p:cNvSpPr txBox="1"/>
          <p:nvPr>
            <p:ph type="title"/>
          </p:nvPr>
        </p:nvSpPr>
        <p:spPr>
          <a:xfrm>
            <a:off x="41050" y="42175"/>
            <a:ext cx="8439300" cy="57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Times New Roman"/>
                <a:ea typeface="Times New Roman"/>
                <a:cs typeface="Times New Roman"/>
                <a:sym typeface="Times New Roman"/>
              </a:rPr>
              <a:t>Ann Baker’s IRCA Cherubim Breed Standard</a:t>
            </a:r>
            <a:endParaRPr b="1">
              <a:latin typeface="Times New Roman"/>
              <a:ea typeface="Times New Roman"/>
              <a:cs typeface="Times New Roman"/>
              <a:sym typeface="Times New Roman"/>
            </a:endParaRPr>
          </a:p>
        </p:txBody>
      </p:sp>
      <p:sp>
        <p:nvSpPr>
          <p:cNvPr id="114" name="Google Shape;114;p21"/>
          <p:cNvSpPr txBox="1"/>
          <p:nvPr>
            <p:ph idx="1" type="body"/>
          </p:nvPr>
        </p:nvSpPr>
        <p:spPr>
          <a:xfrm>
            <a:off x="81000" y="840025"/>
            <a:ext cx="8751300" cy="43035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t/>
            </a:r>
            <a:endParaRPr sz="152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0"/>
              </a:spcAft>
              <a:buClr>
                <a:schemeClr val="dk1"/>
              </a:buClr>
              <a:buSzPts val="440"/>
              <a:buFont typeface="Arial"/>
              <a:buNone/>
            </a:pPr>
            <a:r>
              <a:t/>
            </a:r>
            <a:endParaRPr sz="152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1200"/>
              </a:spcAft>
              <a:buClr>
                <a:schemeClr val="dk1"/>
              </a:buClr>
              <a:buSzPts val="440"/>
              <a:buFont typeface="Arial"/>
              <a:buNone/>
            </a:pPr>
            <a:r>
              <a:t/>
            </a:r>
            <a:endParaRPr sz="1520">
              <a:solidFill>
                <a:schemeClr val="dk1"/>
              </a:solidFill>
              <a:latin typeface="Times New Roman"/>
              <a:ea typeface="Times New Roman"/>
              <a:cs typeface="Times New Roman"/>
              <a:sym typeface="Times New Roman"/>
            </a:endParaRPr>
          </a:p>
        </p:txBody>
      </p:sp>
      <p:pic>
        <p:nvPicPr>
          <p:cNvPr id="115" name="Google Shape;115;p21" title="Cherubim IRCA Standard.png"/>
          <p:cNvPicPr preferRelativeResize="0"/>
          <p:nvPr/>
        </p:nvPicPr>
        <p:blipFill>
          <a:blip r:embed="rId3">
            <a:alphaModFix/>
          </a:blip>
          <a:stretch>
            <a:fillRect/>
          </a:stretch>
        </p:blipFill>
        <p:spPr>
          <a:xfrm>
            <a:off x="0" y="74725"/>
            <a:ext cx="9144000" cy="5037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